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05" r:id="rId25"/>
    <p:sldId id="303" r:id="rId26"/>
    <p:sldId id="304" r:id="rId27"/>
    <p:sldId id="279" r:id="rId28"/>
    <p:sldId id="280" r:id="rId29"/>
    <p:sldId id="281" r:id="rId30"/>
    <p:sldId id="282" r:id="rId31"/>
    <p:sldId id="283" r:id="rId32"/>
    <p:sldId id="284" r:id="rId33"/>
    <p:sldId id="306" r:id="rId34"/>
    <p:sldId id="285" r:id="rId35"/>
    <p:sldId id="286" r:id="rId36"/>
    <p:sldId id="307" r:id="rId37"/>
    <p:sldId id="287" r:id="rId38"/>
    <p:sldId id="288" r:id="rId39"/>
    <p:sldId id="308" r:id="rId40"/>
    <p:sldId id="309" r:id="rId41"/>
    <p:sldId id="310" r:id="rId42"/>
    <p:sldId id="311" r:id="rId43"/>
    <p:sldId id="294" r:id="rId44"/>
    <p:sldId id="295" r:id="rId45"/>
    <p:sldId id="296" r:id="rId46"/>
    <p:sldId id="297" r:id="rId47"/>
    <p:sldId id="312" r:id="rId48"/>
    <p:sldId id="301" r:id="rId49"/>
    <p:sldId id="302" r:id="rId50"/>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07FC66-89BA-4A15-825B-D6785DF92418}">
  <a:tblStyle styleId="{F307FC66-89BA-4A15-825B-D6785DF92418}"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83DE76-EB38-47D0-B287-D32B6EA3E43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varScale="1">
        <p:scale>
          <a:sx n="81" d="100"/>
          <a:sy n="81" d="100"/>
        </p:scale>
        <p:origin x="691" y="53"/>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40ecd7aded_0_3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40ecd7aded_0_3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40f3eee1b6_0_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40f3eee1b6_0_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40ecd7aded_0_3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40ecd7aded_0_3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bdb00d5bc_0_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bdb00d5bc_0_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40f7186c83_1_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40f7186c83_1_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40f7186c83_3_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40f7186c83_3_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bdb00d5bc_0_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bdb00d5bc_0_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bdb00d5bc_0_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bdb00d5bc_0_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bdb00d5bc_0_3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bdb00d5bc_0_3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bdb00d5bc_0_4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bdb00d5bc_0_4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3310e69ea14_0_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3310e69ea14_0_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bdb00d5bc_0_6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bdb00d5bc_0_6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bdb00d5bc_0_5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bdb00d5bc_0_5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bdb00d5bc_0_5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bdb00d5bc_0_5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bdb00d5bc_0_6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bdb00d5bc_0_6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9a490efa9_1_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329a490efa9_1_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40f7186c83_2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40f7186c83_2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40f7186c83_3_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40f7186c83_3_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4db99e7d6d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4db99e7d6d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40f7186c83_2_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40f7186c83_2_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40f7186c83_3_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40f7186c83_3_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310e69ea14_0_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310e69ea14_0_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0CB56049-CB62-793B-938C-BC7415BB5F91}"/>
            </a:ext>
          </a:extLst>
        </p:cNvPr>
        <p:cNvGrpSpPr/>
        <p:nvPr/>
      </p:nvGrpSpPr>
      <p:grpSpPr>
        <a:xfrm>
          <a:off x="0" y="0"/>
          <a:ext cx="0" cy="0"/>
          <a:chOff x="0" y="0"/>
          <a:chExt cx="0" cy="0"/>
        </a:xfrm>
      </p:grpSpPr>
      <p:sp>
        <p:nvSpPr>
          <p:cNvPr id="234" name="Google Shape;234;g340f7186c83_3_25:notes">
            <a:extLst>
              <a:ext uri="{FF2B5EF4-FFF2-40B4-BE49-F238E27FC236}">
                <a16:creationId xmlns:a16="http://schemas.microsoft.com/office/drawing/2014/main" id="{6265615A-7F06-E37D-30E2-70656663D749}"/>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40f7186c83_3_25:notes">
            <a:extLst>
              <a:ext uri="{FF2B5EF4-FFF2-40B4-BE49-F238E27FC236}">
                <a16:creationId xmlns:a16="http://schemas.microsoft.com/office/drawing/2014/main" id="{CD3C2A80-FA4E-0F17-16BC-A9013F6CD608}"/>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765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40f7186c83_2_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40f7186c83_2_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4dae545284_0_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4dae545284_0_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a:extLst>
            <a:ext uri="{FF2B5EF4-FFF2-40B4-BE49-F238E27FC236}">
              <a16:creationId xmlns:a16="http://schemas.microsoft.com/office/drawing/2014/main" id="{EC383873-9FFD-E58E-1B6B-56279EE466B9}"/>
            </a:ext>
          </a:extLst>
        </p:cNvPr>
        <p:cNvGrpSpPr/>
        <p:nvPr/>
      </p:nvGrpSpPr>
      <p:grpSpPr>
        <a:xfrm>
          <a:off x="0" y="0"/>
          <a:ext cx="0" cy="0"/>
          <a:chOff x="0" y="0"/>
          <a:chExt cx="0" cy="0"/>
        </a:xfrm>
      </p:grpSpPr>
      <p:sp>
        <p:nvSpPr>
          <p:cNvPr id="250" name="Google Shape;250;g34dae545284_0_26:notes">
            <a:extLst>
              <a:ext uri="{FF2B5EF4-FFF2-40B4-BE49-F238E27FC236}">
                <a16:creationId xmlns:a16="http://schemas.microsoft.com/office/drawing/2014/main" id="{B842D01A-E5F3-CF1A-238B-790F698A8717}"/>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4dae545284_0_26:notes">
            <a:extLst>
              <a:ext uri="{FF2B5EF4-FFF2-40B4-BE49-F238E27FC236}">
                <a16:creationId xmlns:a16="http://schemas.microsoft.com/office/drawing/2014/main" id="{83B072C5-3221-643B-71BD-3B390B15B55B}"/>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222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4dae545284_1_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4dae545284_1_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4dae545284_1_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4dae545284_1_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A168C90E-6FE2-0D1C-801E-F21495DC3AD8}"/>
            </a:ext>
          </a:extLst>
        </p:cNvPr>
        <p:cNvGrpSpPr/>
        <p:nvPr/>
      </p:nvGrpSpPr>
      <p:grpSpPr>
        <a:xfrm>
          <a:off x="0" y="0"/>
          <a:ext cx="0" cy="0"/>
          <a:chOff x="0" y="0"/>
          <a:chExt cx="0" cy="0"/>
        </a:xfrm>
      </p:grpSpPr>
      <p:sp>
        <p:nvSpPr>
          <p:cNvPr id="305" name="Google Shape;305;g340f7186c83_4_5:notes">
            <a:extLst>
              <a:ext uri="{FF2B5EF4-FFF2-40B4-BE49-F238E27FC236}">
                <a16:creationId xmlns:a16="http://schemas.microsoft.com/office/drawing/2014/main" id="{EE500F36-684E-D6F5-01E2-DF781502CF17}"/>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40f7186c83_4_5:notes">
            <a:extLst>
              <a:ext uri="{FF2B5EF4-FFF2-40B4-BE49-F238E27FC236}">
                <a16:creationId xmlns:a16="http://schemas.microsoft.com/office/drawing/2014/main" id="{F2C49B71-C9BD-F772-50E0-670A2113DF55}"/>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143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B37CC723-8254-2E46-677E-D198814234E8}"/>
            </a:ext>
          </a:extLst>
        </p:cNvPr>
        <p:cNvGrpSpPr/>
        <p:nvPr/>
      </p:nvGrpSpPr>
      <p:grpSpPr>
        <a:xfrm>
          <a:off x="0" y="0"/>
          <a:ext cx="0" cy="0"/>
          <a:chOff x="0" y="0"/>
          <a:chExt cx="0" cy="0"/>
        </a:xfrm>
      </p:grpSpPr>
      <p:sp>
        <p:nvSpPr>
          <p:cNvPr id="305" name="Google Shape;305;g340f7186c83_4_5:notes">
            <a:extLst>
              <a:ext uri="{FF2B5EF4-FFF2-40B4-BE49-F238E27FC236}">
                <a16:creationId xmlns:a16="http://schemas.microsoft.com/office/drawing/2014/main" id="{80E6EA53-F205-DBCD-6FED-AA70E53C34AB}"/>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40f7186c83_4_5:notes">
            <a:extLst>
              <a:ext uri="{FF2B5EF4-FFF2-40B4-BE49-F238E27FC236}">
                <a16:creationId xmlns:a16="http://schemas.microsoft.com/office/drawing/2014/main" id="{2CA10C73-5B74-8F22-49E7-2BCAFE53DE11}"/>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550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E606264C-A006-7DBA-630A-6019FFEFEAFC}"/>
            </a:ext>
          </a:extLst>
        </p:cNvPr>
        <p:cNvGrpSpPr/>
        <p:nvPr/>
      </p:nvGrpSpPr>
      <p:grpSpPr>
        <a:xfrm>
          <a:off x="0" y="0"/>
          <a:ext cx="0" cy="0"/>
          <a:chOff x="0" y="0"/>
          <a:chExt cx="0" cy="0"/>
        </a:xfrm>
      </p:grpSpPr>
      <p:sp>
        <p:nvSpPr>
          <p:cNvPr id="305" name="Google Shape;305;g340f7186c83_4_5:notes">
            <a:extLst>
              <a:ext uri="{FF2B5EF4-FFF2-40B4-BE49-F238E27FC236}">
                <a16:creationId xmlns:a16="http://schemas.microsoft.com/office/drawing/2014/main" id="{0B38CFC2-ED92-4B07-AEBC-3A241A80FB27}"/>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40f7186c83_4_5:notes">
            <a:extLst>
              <a:ext uri="{FF2B5EF4-FFF2-40B4-BE49-F238E27FC236}">
                <a16:creationId xmlns:a16="http://schemas.microsoft.com/office/drawing/2014/main" id="{00D263F9-19DB-5CB5-0927-15D2D72E9C84}"/>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450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6CB4DE19-4F64-D670-16FB-33D203EF592A}"/>
            </a:ext>
          </a:extLst>
        </p:cNvPr>
        <p:cNvGrpSpPr/>
        <p:nvPr/>
      </p:nvGrpSpPr>
      <p:grpSpPr>
        <a:xfrm>
          <a:off x="0" y="0"/>
          <a:ext cx="0" cy="0"/>
          <a:chOff x="0" y="0"/>
          <a:chExt cx="0" cy="0"/>
        </a:xfrm>
      </p:grpSpPr>
      <p:sp>
        <p:nvSpPr>
          <p:cNvPr id="305" name="Google Shape;305;g340f7186c83_4_5:notes">
            <a:extLst>
              <a:ext uri="{FF2B5EF4-FFF2-40B4-BE49-F238E27FC236}">
                <a16:creationId xmlns:a16="http://schemas.microsoft.com/office/drawing/2014/main" id="{1CD117C2-68BD-6ECE-BBB9-6263CF35B2CD}"/>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40f7186c83_4_5:notes">
            <a:extLst>
              <a:ext uri="{FF2B5EF4-FFF2-40B4-BE49-F238E27FC236}">
                <a16:creationId xmlns:a16="http://schemas.microsoft.com/office/drawing/2014/main" id="{B6FCDFAA-46D7-2600-B481-4013402F3B4A}"/>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322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40f7186c83_4_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40f7186c83_4_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4cca9da255_0_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4cca9da255_0_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4cca9da255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4cca9da255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4cca9da255_0_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4cca9da255_0_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C374587E-C728-3391-1D0B-33FC52652BFC}"/>
            </a:ext>
          </a:extLst>
        </p:cNvPr>
        <p:cNvGrpSpPr/>
        <p:nvPr/>
      </p:nvGrpSpPr>
      <p:grpSpPr>
        <a:xfrm>
          <a:off x="0" y="0"/>
          <a:ext cx="0" cy="0"/>
          <a:chOff x="0" y="0"/>
          <a:chExt cx="0" cy="0"/>
        </a:xfrm>
      </p:grpSpPr>
      <p:sp>
        <p:nvSpPr>
          <p:cNvPr id="326" name="Google Shape;326;g34cca9da255_0_12:notes">
            <a:extLst>
              <a:ext uri="{FF2B5EF4-FFF2-40B4-BE49-F238E27FC236}">
                <a16:creationId xmlns:a16="http://schemas.microsoft.com/office/drawing/2014/main" id="{DE8083D2-0E36-13C5-7B91-39613527F316}"/>
              </a:ext>
            </a:extLst>
          </p:cNvPr>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4cca9da255_0_12:notes">
            <a:extLst>
              <a:ext uri="{FF2B5EF4-FFF2-40B4-BE49-F238E27FC236}">
                <a16:creationId xmlns:a16="http://schemas.microsoft.com/office/drawing/2014/main" id="{71BE9837-566A-2CE0-23B8-994F56BCE455}"/>
              </a:ext>
            </a:extLst>
          </p:cNvPr>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35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310e69ea14_0_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310e69ea14_0_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40f7186c83_2_7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40f7186c83_2_7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40ecd7aded_0_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40ecd7aded_0_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2928366" y="48895"/>
            <a:ext cx="6335267" cy="12747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0"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1862708" y="1944370"/>
            <a:ext cx="8466582" cy="15894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5400" b="0" i="0">
                <a:solidFill>
                  <a:schemeClr val="dk1"/>
                </a:solidFill>
                <a:latin typeface="Times New Roman"/>
                <a:ea typeface="Times New Roman"/>
                <a:cs typeface="Times New Roman"/>
                <a:sym typeface="Times New Roman"/>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
        <p:cNvGrpSpPr/>
        <p:nvPr/>
      </p:nvGrpSpPr>
      <p:grpSpPr>
        <a:xfrm>
          <a:off x="0" y="0"/>
          <a:ext cx="0" cy="0"/>
          <a:chOff x="0" y="0"/>
          <a:chExt cx="0" cy="0"/>
        </a:xfrm>
      </p:grpSpPr>
      <p:sp>
        <p:nvSpPr>
          <p:cNvPr id="24" name="Google Shape;24;p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0"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b="0" i="0">
                <a:solidFill>
                  <a:schemeClr val="dk1"/>
                </a:solidFill>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2928366" y="48895"/>
            <a:ext cx="6335267" cy="12747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0"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6"/>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28366" y="48895"/>
            <a:ext cx="6335267" cy="12747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4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862708" y="1944370"/>
            <a:ext cx="8466582" cy="15894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5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sigpro.2023.109134"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1380525" y="2151500"/>
            <a:ext cx="11673300" cy="1195500"/>
          </a:xfrm>
          <a:prstGeom prst="rect">
            <a:avLst/>
          </a:prstGeom>
          <a:noFill/>
          <a:ln>
            <a:noFill/>
          </a:ln>
        </p:spPr>
        <p:txBody>
          <a:bodyPr spcFirstLastPara="1" wrap="square" lIns="0" tIns="106025" rIns="0" bIns="0" anchor="t" anchorCtr="0">
            <a:spAutoFit/>
          </a:bodyPr>
          <a:lstStyle/>
          <a:p>
            <a:pPr marL="1117600" marR="5080" lvl="0" indent="-1104900" algn="l" rtl="0">
              <a:lnSpc>
                <a:spcPct val="107962"/>
              </a:lnSpc>
              <a:spcBef>
                <a:spcPts val="0"/>
              </a:spcBef>
              <a:spcAft>
                <a:spcPts val="0"/>
              </a:spcAft>
              <a:buNone/>
            </a:pPr>
            <a:r>
              <a:rPr lang="en-US" sz="3400" b="1"/>
              <a:t>DEEP LEARNING-BASED AUTOMATIC MUSIC TRANSCRIPTION USING CR-GCN</a:t>
            </a:r>
            <a:endParaRPr sz="3400"/>
          </a:p>
        </p:txBody>
      </p:sp>
      <p:sp>
        <p:nvSpPr>
          <p:cNvPr id="45" name="Google Shape;45;p7"/>
          <p:cNvSpPr txBox="1"/>
          <p:nvPr/>
        </p:nvSpPr>
        <p:spPr>
          <a:xfrm>
            <a:off x="1224725" y="4221600"/>
            <a:ext cx="4950900" cy="2133900"/>
          </a:xfrm>
          <a:prstGeom prst="rect">
            <a:avLst/>
          </a:prstGeom>
          <a:noFill/>
          <a:ln>
            <a:noFill/>
          </a:ln>
        </p:spPr>
        <p:txBody>
          <a:bodyPr spcFirstLastPara="1" wrap="square" lIns="0" tIns="102225" rIns="0" bIns="0" anchor="t" anchorCtr="0">
            <a:spAutoFit/>
          </a:bodyPr>
          <a:lstStyle/>
          <a:p>
            <a:pPr marL="12700" lvl="0" indent="0" algn="l" rtl="0">
              <a:lnSpc>
                <a:spcPct val="100000"/>
              </a:lnSpc>
              <a:spcBef>
                <a:spcPts val="0"/>
              </a:spcBef>
              <a:spcAft>
                <a:spcPts val="0"/>
              </a:spcAft>
              <a:buNone/>
            </a:pPr>
            <a:r>
              <a:rPr lang="en-US" sz="2400">
                <a:latin typeface="Times New Roman"/>
                <a:ea typeface="Times New Roman"/>
                <a:cs typeface="Times New Roman"/>
                <a:sym typeface="Times New Roman"/>
              </a:rPr>
              <a:t>By</a:t>
            </a:r>
            <a:endParaRPr sz="2400">
              <a:latin typeface="Times New Roman"/>
              <a:ea typeface="Times New Roman"/>
              <a:cs typeface="Times New Roman"/>
              <a:sym typeface="Times New Roman"/>
            </a:endParaRPr>
          </a:p>
          <a:p>
            <a:pPr marL="12700" lvl="0" indent="0" algn="l" rtl="0">
              <a:lnSpc>
                <a:spcPct val="100000"/>
              </a:lnSpc>
              <a:spcBef>
                <a:spcPts val="705"/>
              </a:spcBef>
              <a:spcAft>
                <a:spcPts val="0"/>
              </a:spcAft>
              <a:buNone/>
            </a:pPr>
            <a:r>
              <a:rPr lang="en-US" sz="2400">
                <a:latin typeface="Times New Roman"/>
                <a:ea typeface="Times New Roman"/>
                <a:cs typeface="Times New Roman"/>
                <a:sym typeface="Times New Roman"/>
              </a:rPr>
              <a:t> 126003238   Selvakarthik S </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126003241   Shanthosh Kumar R</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126003218   Rithvik L</a:t>
            </a:r>
            <a:endParaRPr sz="2400">
              <a:latin typeface="Times New Roman"/>
              <a:ea typeface="Times New Roman"/>
              <a:cs typeface="Times New Roman"/>
              <a:sym typeface="Times New Roman"/>
            </a:endParaRPr>
          </a:p>
          <a:p>
            <a:pPr marL="12700" lvl="0" indent="0" algn="l" rtl="0">
              <a:lnSpc>
                <a:spcPct val="100000"/>
              </a:lnSpc>
              <a:spcBef>
                <a:spcPts val="725"/>
              </a:spcBef>
              <a:spcAft>
                <a:spcPts val="0"/>
              </a:spcAft>
              <a:buNone/>
            </a:pPr>
            <a:endParaRPr sz="2400">
              <a:latin typeface="Times New Roman"/>
              <a:ea typeface="Times New Roman"/>
              <a:cs typeface="Times New Roman"/>
              <a:sym typeface="Times New Roman"/>
            </a:endParaRPr>
          </a:p>
        </p:txBody>
      </p:sp>
      <p:sp>
        <p:nvSpPr>
          <p:cNvPr id="46" name="Google Shape;46;p7"/>
          <p:cNvSpPr txBox="1"/>
          <p:nvPr/>
        </p:nvSpPr>
        <p:spPr>
          <a:xfrm>
            <a:off x="6500699" y="4221600"/>
            <a:ext cx="51570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latin typeface="Times New Roman"/>
                <a:ea typeface="Times New Roman"/>
                <a:cs typeface="Times New Roman"/>
                <a:sym typeface="Times New Roman"/>
              </a:rPr>
              <a:t>Project Guide – Dr. Emily Jenifer A</a:t>
            </a:r>
            <a:endParaRPr sz="2400">
              <a:latin typeface="Times New Roman"/>
              <a:ea typeface="Times New Roman"/>
              <a:cs typeface="Times New Roman"/>
              <a:sym typeface="Times New Roman"/>
            </a:endParaRPr>
          </a:p>
        </p:txBody>
      </p:sp>
      <p:pic>
        <p:nvPicPr>
          <p:cNvPr id="47" name="Google Shape;47;p7"/>
          <p:cNvPicPr preferRelativeResize="0"/>
          <p:nvPr/>
        </p:nvPicPr>
        <p:blipFill rotWithShape="1">
          <a:blip r:embed="rId3">
            <a:alphaModFix/>
          </a:blip>
          <a:srcRect/>
          <a:stretch/>
        </p:blipFill>
        <p:spPr>
          <a:xfrm>
            <a:off x="1986152" y="98297"/>
            <a:ext cx="7924800" cy="1474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6"/>
          <p:cNvPicPr preferRelativeResize="0"/>
          <p:nvPr/>
        </p:nvPicPr>
        <p:blipFill>
          <a:blip r:embed="rId3">
            <a:alphaModFix/>
          </a:blip>
          <a:stretch>
            <a:fillRect/>
          </a:stretch>
        </p:blipFill>
        <p:spPr>
          <a:xfrm>
            <a:off x="0" y="0"/>
            <a:ext cx="12192000" cy="6858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p:nvPr/>
        </p:nvSpPr>
        <p:spPr>
          <a:xfrm>
            <a:off x="757375" y="1138850"/>
            <a:ext cx="10297200" cy="57258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As per the dataset we have incorporated into our project (Maestro v3), the categorical Y attribute consists of .midi files.</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To enhance performance of our model, it is required to convert the .midi files into its corresponding piano rolls (tsv files) which is achieved using the pretty_midi module of python.</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A piano roll is a visual representation of musical notes over time, where notes are depicted as horizontal lines or bars on a grid, with the vertical axis representing pitch and the horizontal axis representing time.</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The piano roll consists of the midi notes (from 21-108) in y-axis and time in x-axis (in s) and also whether the note is pressed or not is depicted as a third parameter with variation in hues.</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Piano rolls can also convey additional information such as note duration and velocity, which can be represented through variations in line length and color intensity, respectively, providing a comprehensive view of musical performance dynamics.</a:t>
            </a:r>
            <a:endParaRPr sz="3600">
              <a:solidFill>
                <a:schemeClr val="dk1"/>
              </a:solidFill>
              <a:latin typeface="Times New Roman"/>
              <a:ea typeface="Times New Roman"/>
              <a:cs typeface="Times New Roman"/>
              <a:sym typeface="Times New Roman"/>
            </a:endParaRPr>
          </a:p>
        </p:txBody>
      </p:sp>
      <p:sp>
        <p:nvSpPr>
          <p:cNvPr id="109" name="Google Shape;109;p17"/>
          <p:cNvSpPr txBox="1"/>
          <p:nvPr/>
        </p:nvSpPr>
        <p:spPr>
          <a:xfrm>
            <a:off x="428125" y="88850"/>
            <a:ext cx="10790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b="1">
                <a:solidFill>
                  <a:schemeClr val="dk1"/>
                </a:solidFill>
                <a:latin typeface="Times New Roman"/>
                <a:ea typeface="Times New Roman"/>
                <a:cs typeface="Times New Roman"/>
                <a:sym typeface="Times New Roman"/>
              </a:rPr>
              <a:t>MODULE 1: DATA PREPROCESSING </a:t>
            </a:r>
            <a:endParaRPr sz="4400" b="1">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9"/>
          <p:cNvPicPr preferRelativeResize="0"/>
          <p:nvPr/>
        </p:nvPicPr>
        <p:blipFill>
          <a:blip r:embed="rId3">
            <a:alphaModFix/>
          </a:blip>
          <a:stretch>
            <a:fillRect/>
          </a:stretch>
        </p:blipFill>
        <p:spPr>
          <a:xfrm>
            <a:off x="0" y="0"/>
            <a:ext cx="12191999" cy="6858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1231525" y="256350"/>
            <a:ext cx="97518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a:t>MODULE 1: DATA PREPROCESSING </a:t>
            </a:r>
            <a:endParaRPr/>
          </a:p>
        </p:txBody>
      </p:sp>
      <p:pic>
        <p:nvPicPr>
          <p:cNvPr id="125" name="Google Shape;125;p20" title="Screenshot (2).png"/>
          <p:cNvPicPr preferRelativeResize="0"/>
          <p:nvPr/>
        </p:nvPicPr>
        <p:blipFill>
          <a:blip r:embed="rId3">
            <a:alphaModFix/>
          </a:blip>
          <a:stretch>
            <a:fillRect/>
          </a:stretch>
        </p:blipFill>
        <p:spPr>
          <a:xfrm>
            <a:off x="403475" y="1343375"/>
            <a:ext cx="6325024" cy="4320262"/>
          </a:xfrm>
          <a:prstGeom prst="rect">
            <a:avLst/>
          </a:prstGeom>
          <a:noFill/>
          <a:ln>
            <a:noFill/>
          </a:ln>
        </p:spPr>
      </p:pic>
      <p:sp>
        <p:nvSpPr>
          <p:cNvPr id="126" name="Google Shape;126;p20"/>
          <p:cNvSpPr txBox="1"/>
          <p:nvPr/>
        </p:nvSpPr>
        <p:spPr>
          <a:xfrm>
            <a:off x="8023475" y="1343375"/>
            <a:ext cx="2336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400">
                <a:solidFill>
                  <a:schemeClr val="dk1"/>
                </a:solidFill>
                <a:latin typeface="Times New Roman"/>
                <a:ea typeface="Times New Roman"/>
                <a:cs typeface="Times New Roman"/>
                <a:sym typeface="Times New Roman"/>
              </a:rPr>
              <a:t>Output:</a:t>
            </a:r>
            <a:endParaRPr sz="5400">
              <a:solidFill>
                <a:schemeClr val="dk1"/>
              </a:solidFill>
              <a:latin typeface="Times New Roman"/>
              <a:ea typeface="Times New Roman"/>
              <a:cs typeface="Times New Roman"/>
              <a:sym typeface="Times New Roman"/>
            </a:endParaRPr>
          </a:p>
        </p:txBody>
      </p:sp>
      <p:pic>
        <p:nvPicPr>
          <p:cNvPr id="127" name="Google Shape;127;p20"/>
          <p:cNvPicPr preferRelativeResize="0"/>
          <p:nvPr/>
        </p:nvPicPr>
        <p:blipFill rotWithShape="1">
          <a:blip r:embed="rId4">
            <a:alphaModFix/>
          </a:blip>
          <a:srcRect/>
          <a:stretch/>
        </p:blipFill>
        <p:spPr>
          <a:xfrm>
            <a:off x="7039449" y="2511575"/>
            <a:ext cx="4801927" cy="2671193"/>
          </a:xfrm>
          <a:prstGeom prst="rect">
            <a:avLst/>
          </a:prstGeom>
          <a:noFill/>
          <a:ln>
            <a:noFill/>
          </a:ln>
        </p:spPr>
      </p:pic>
      <p:sp>
        <p:nvSpPr>
          <p:cNvPr id="128" name="Google Shape;128;p20"/>
          <p:cNvSpPr txBox="1"/>
          <p:nvPr/>
        </p:nvSpPr>
        <p:spPr>
          <a:xfrm>
            <a:off x="7389175" y="1343375"/>
            <a:ext cx="3974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4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2103650" y="30825"/>
            <a:ext cx="79548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a:t>MODULE 1: DATA SPLITTING</a:t>
            </a:r>
            <a:endParaRPr/>
          </a:p>
        </p:txBody>
      </p:sp>
      <p:pic>
        <p:nvPicPr>
          <p:cNvPr id="134" name="Google Shape;134;p21"/>
          <p:cNvPicPr preferRelativeResize="0"/>
          <p:nvPr/>
        </p:nvPicPr>
        <p:blipFill>
          <a:blip r:embed="rId3">
            <a:alphaModFix/>
          </a:blip>
          <a:stretch>
            <a:fillRect/>
          </a:stretch>
        </p:blipFill>
        <p:spPr>
          <a:xfrm>
            <a:off x="6503875" y="2833424"/>
            <a:ext cx="5370900" cy="3631751"/>
          </a:xfrm>
          <a:prstGeom prst="rect">
            <a:avLst/>
          </a:prstGeom>
          <a:noFill/>
          <a:ln>
            <a:noFill/>
          </a:ln>
        </p:spPr>
      </p:pic>
      <p:pic>
        <p:nvPicPr>
          <p:cNvPr id="135" name="Google Shape;135;p21"/>
          <p:cNvPicPr preferRelativeResize="0"/>
          <p:nvPr/>
        </p:nvPicPr>
        <p:blipFill>
          <a:blip r:embed="rId4">
            <a:alphaModFix/>
          </a:blip>
          <a:stretch>
            <a:fillRect/>
          </a:stretch>
        </p:blipFill>
        <p:spPr>
          <a:xfrm>
            <a:off x="324175" y="1165425"/>
            <a:ext cx="6093351" cy="4826150"/>
          </a:xfrm>
          <a:prstGeom prst="rect">
            <a:avLst/>
          </a:prstGeom>
          <a:noFill/>
          <a:ln>
            <a:noFill/>
          </a:ln>
        </p:spPr>
      </p:pic>
      <p:sp>
        <p:nvSpPr>
          <p:cNvPr id="136" name="Google Shape;136;p21"/>
          <p:cNvSpPr txBox="1"/>
          <p:nvPr/>
        </p:nvSpPr>
        <p:spPr>
          <a:xfrm>
            <a:off x="6600800" y="1762725"/>
            <a:ext cx="3180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400">
                <a:solidFill>
                  <a:schemeClr val="dk1"/>
                </a:solidFill>
                <a:latin typeface="Times New Roman"/>
                <a:ea typeface="Times New Roman"/>
                <a:cs typeface="Times New Roman"/>
                <a:sym typeface="Times New Roman"/>
              </a:rPr>
              <a:t>Output:</a:t>
            </a:r>
            <a:endParaRPr sz="54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body" idx="1"/>
          </p:nvPr>
        </p:nvSpPr>
        <p:spPr>
          <a:xfrm>
            <a:off x="4793258" y="-5"/>
            <a:ext cx="84666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3000"/>
              <a:t>METADATA</a:t>
            </a:r>
            <a:endParaRPr sz="3000"/>
          </a:p>
        </p:txBody>
      </p:sp>
      <p:pic>
        <p:nvPicPr>
          <p:cNvPr id="142" name="Google Shape;142;p22"/>
          <p:cNvPicPr preferRelativeResize="0"/>
          <p:nvPr/>
        </p:nvPicPr>
        <p:blipFill>
          <a:blip r:embed="rId3">
            <a:alphaModFix/>
          </a:blip>
          <a:stretch>
            <a:fillRect/>
          </a:stretch>
        </p:blipFill>
        <p:spPr>
          <a:xfrm>
            <a:off x="0" y="461700"/>
            <a:ext cx="12192002" cy="639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1570250" y="30825"/>
            <a:ext cx="100884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a:t>MODULE 1: DATA VISUALIZATION</a:t>
            </a:r>
            <a:endParaRPr/>
          </a:p>
        </p:txBody>
      </p:sp>
      <p:pic>
        <p:nvPicPr>
          <p:cNvPr id="148" name="Google Shape;148;p23"/>
          <p:cNvPicPr preferRelativeResize="0"/>
          <p:nvPr/>
        </p:nvPicPr>
        <p:blipFill>
          <a:blip r:embed="rId3">
            <a:alphaModFix/>
          </a:blip>
          <a:stretch>
            <a:fillRect/>
          </a:stretch>
        </p:blipFill>
        <p:spPr>
          <a:xfrm>
            <a:off x="27100" y="720900"/>
            <a:ext cx="6254200" cy="6025925"/>
          </a:xfrm>
          <a:prstGeom prst="rect">
            <a:avLst/>
          </a:prstGeom>
          <a:noFill/>
          <a:ln>
            <a:noFill/>
          </a:ln>
        </p:spPr>
      </p:pic>
      <p:pic>
        <p:nvPicPr>
          <p:cNvPr id="149" name="Google Shape;149;p23"/>
          <p:cNvPicPr preferRelativeResize="0"/>
          <p:nvPr/>
        </p:nvPicPr>
        <p:blipFill>
          <a:blip r:embed="rId4">
            <a:alphaModFix/>
          </a:blip>
          <a:stretch>
            <a:fillRect/>
          </a:stretch>
        </p:blipFill>
        <p:spPr>
          <a:xfrm>
            <a:off x="6433700" y="679675"/>
            <a:ext cx="2661650" cy="6025925"/>
          </a:xfrm>
          <a:prstGeom prst="rect">
            <a:avLst/>
          </a:prstGeom>
          <a:noFill/>
          <a:ln>
            <a:noFill/>
          </a:ln>
        </p:spPr>
      </p:pic>
      <p:pic>
        <p:nvPicPr>
          <p:cNvPr id="150" name="Google Shape;150;p23"/>
          <p:cNvPicPr preferRelativeResize="0"/>
          <p:nvPr/>
        </p:nvPicPr>
        <p:blipFill>
          <a:blip r:embed="rId5">
            <a:alphaModFix/>
          </a:blip>
          <a:stretch>
            <a:fillRect/>
          </a:stretch>
        </p:blipFill>
        <p:spPr>
          <a:xfrm>
            <a:off x="9247750" y="679675"/>
            <a:ext cx="2661650" cy="602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1570250" y="30825"/>
            <a:ext cx="100884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a:t>MODULE 1: DATA VISUALIZATION</a:t>
            </a:r>
            <a:endParaRPr/>
          </a:p>
        </p:txBody>
      </p:sp>
      <p:pic>
        <p:nvPicPr>
          <p:cNvPr id="156" name="Google Shape;156;p24"/>
          <p:cNvPicPr preferRelativeResize="0"/>
          <p:nvPr/>
        </p:nvPicPr>
        <p:blipFill>
          <a:blip r:embed="rId3">
            <a:alphaModFix/>
          </a:blip>
          <a:stretch>
            <a:fillRect/>
          </a:stretch>
        </p:blipFill>
        <p:spPr>
          <a:xfrm>
            <a:off x="304800" y="860625"/>
            <a:ext cx="2918750" cy="5425441"/>
          </a:xfrm>
          <a:prstGeom prst="rect">
            <a:avLst/>
          </a:prstGeom>
          <a:noFill/>
          <a:ln>
            <a:noFill/>
          </a:ln>
        </p:spPr>
      </p:pic>
      <p:pic>
        <p:nvPicPr>
          <p:cNvPr id="157" name="Google Shape;157;p24"/>
          <p:cNvPicPr preferRelativeResize="0"/>
          <p:nvPr/>
        </p:nvPicPr>
        <p:blipFill>
          <a:blip r:embed="rId4">
            <a:alphaModFix/>
          </a:blip>
          <a:stretch>
            <a:fillRect/>
          </a:stretch>
        </p:blipFill>
        <p:spPr>
          <a:xfrm>
            <a:off x="3528350" y="1317825"/>
            <a:ext cx="8435101" cy="1194608"/>
          </a:xfrm>
          <a:prstGeom prst="rect">
            <a:avLst/>
          </a:prstGeom>
          <a:noFill/>
          <a:ln>
            <a:noFill/>
          </a:ln>
        </p:spPr>
      </p:pic>
      <p:pic>
        <p:nvPicPr>
          <p:cNvPr id="158" name="Google Shape;158;p24"/>
          <p:cNvPicPr preferRelativeResize="0"/>
          <p:nvPr/>
        </p:nvPicPr>
        <p:blipFill>
          <a:blip r:embed="rId5">
            <a:alphaModFix/>
          </a:blip>
          <a:stretch>
            <a:fillRect/>
          </a:stretch>
        </p:blipFill>
        <p:spPr>
          <a:xfrm>
            <a:off x="4091163" y="3227620"/>
            <a:ext cx="7309474" cy="23626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1570250" y="30825"/>
            <a:ext cx="100884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a:t>MODULE 1: DATA VISUALIZATION</a:t>
            </a:r>
            <a:endParaRPr/>
          </a:p>
        </p:txBody>
      </p:sp>
      <p:pic>
        <p:nvPicPr>
          <p:cNvPr id="164" name="Google Shape;164;p25"/>
          <p:cNvPicPr preferRelativeResize="0"/>
          <p:nvPr/>
        </p:nvPicPr>
        <p:blipFill>
          <a:blip r:embed="rId3">
            <a:alphaModFix/>
          </a:blip>
          <a:stretch>
            <a:fillRect/>
          </a:stretch>
        </p:blipFill>
        <p:spPr>
          <a:xfrm>
            <a:off x="304800" y="1622625"/>
            <a:ext cx="5291100" cy="3630550"/>
          </a:xfrm>
          <a:prstGeom prst="rect">
            <a:avLst/>
          </a:prstGeom>
          <a:noFill/>
          <a:ln>
            <a:noFill/>
          </a:ln>
        </p:spPr>
      </p:pic>
      <p:pic>
        <p:nvPicPr>
          <p:cNvPr id="165" name="Google Shape;165;p25"/>
          <p:cNvPicPr preferRelativeResize="0"/>
          <p:nvPr/>
        </p:nvPicPr>
        <p:blipFill>
          <a:blip r:embed="rId4">
            <a:alphaModFix/>
          </a:blip>
          <a:stretch>
            <a:fillRect/>
          </a:stretch>
        </p:blipFill>
        <p:spPr>
          <a:xfrm>
            <a:off x="6090900" y="860625"/>
            <a:ext cx="5024100" cy="2728096"/>
          </a:xfrm>
          <a:prstGeom prst="rect">
            <a:avLst/>
          </a:prstGeom>
          <a:noFill/>
          <a:ln>
            <a:noFill/>
          </a:ln>
        </p:spPr>
      </p:pic>
      <p:pic>
        <p:nvPicPr>
          <p:cNvPr id="166" name="Google Shape;166;p25"/>
          <p:cNvPicPr preferRelativeResize="0"/>
          <p:nvPr/>
        </p:nvPicPr>
        <p:blipFill>
          <a:blip r:embed="rId5">
            <a:alphaModFix/>
          </a:blip>
          <a:stretch>
            <a:fillRect/>
          </a:stretch>
        </p:blipFill>
        <p:spPr>
          <a:xfrm>
            <a:off x="6090900" y="3792025"/>
            <a:ext cx="5024100" cy="2728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8"/>
          <p:cNvSpPr txBox="1">
            <a:spLocks noGrp="1"/>
          </p:cNvSpPr>
          <p:nvPr>
            <p:ph type="body" idx="1"/>
          </p:nvPr>
        </p:nvSpPr>
        <p:spPr>
          <a:xfrm>
            <a:off x="3504558" y="232520"/>
            <a:ext cx="8466600" cy="831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a:t>MOTIVATION</a:t>
            </a:r>
            <a:endParaRPr b="1"/>
          </a:p>
        </p:txBody>
      </p:sp>
      <p:sp>
        <p:nvSpPr>
          <p:cNvPr id="53" name="Google Shape;53;p8"/>
          <p:cNvSpPr txBox="1"/>
          <p:nvPr/>
        </p:nvSpPr>
        <p:spPr>
          <a:xfrm>
            <a:off x="275400" y="1489500"/>
            <a:ext cx="11916600" cy="52641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Music is a major stress-buster for billions around the world. While we listen to millions of songs each year, certain tunes stay with us in our minds.</a:t>
            </a: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Musicians often transcribe these melodies into music sheets to aid in composition and performance.</a:t>
            </a: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Our goal is to convert a piece of music into its corresponding notes using a CR-GCN model.</a:t>
            </a: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To make this process accessible to everyone, we plan to develop a web application where users can upload a music file, and our model will generate the corresponding music notes, which will be displayed as a music sheet within the application.</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2928366" y="48895"/>
            <a:ext cx="63354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72" name="Google Shape;172;p26"/>
          <p:cNvSpPr txBox="1">
            <a:spLocks noGrp="1"/>
          </p:cNvSpPr>
          <p:nvPr>
            <p:ph type="body" idx="1"/>
          </p:nvPr>
        </p:nvSpPr>
        <p:spPr>
          <a:xfrm>
            <a:off x="1862708" y="1944370"/>
            <a:ext cx="8466600" cy="8313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73" name="Google Shape;173;p26"/>
          <p:cNvPicPr preferRelativeResize="0"/>
          <p:nvPr/>
        </p:nvPicPr>
        <p:blipFill>
          <a:blip r:embed="rId3">
            <a:alphaModFix/>
          </a:blip>
          <a:stretch>
            <a:fillRect/>
          </a:stretch>
        </p:blipFill>
        <p:spPr>
          <a:xfrm>
            <a:off x="0" y="0"/>
            <a:ext cx="12192000" cy="6705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2928366" y="48895"/>
            <a:ext cx="63354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79" name="Google Shape;179;p27"/>
          <p:cNvSpPr txBox="1">
            <a:spLocks noGrp="1"/>
          </p:cNvSpPr>
          <p:nvPr>
            <p:ph type="body" idx="1"/>
          </p:nvPr>
        </p:nvSpPr>
        <p:spPr>
          <a:xfrm>
            <a:off x="1862708" y="1944370"/>
            <a:ext cx="8466600" cy="8313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80" name="Google Shape;180;p27"/>
          <p:cNvPicPr preferRelativeResize="0"/>
          <p:nvPr/>
        </p:nvPicPr>
        <p:blipFill>
          <a:blip r:embed="rId3">
            <a:alphaModFix/>
          </a:blip>
          <a:stretch>
            <a:fillRect/>
          </a:stretch>
        </p:blipFill>
        <p:spPr>
          <a:xfrm>
            <a:off x="0" y="48900"/>
            <a:ext cx="12192000" cy="6809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2928366" y="48895"/>
            <a:ext cx="63354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86" name="Google Shape;186;p28"/>
          <p:cNvSpPr txBox="1">
            <a:spLocks noGrp="1"/>
          </p:cNvSpPr>
          <p:nvPr>
            <p:ph type="body" idx="1"/>
          </p:nvPr>
        </p:nvSpPr>
        <p:spPr>
          <a:xfrm>
            <a:off x="1862708" y="1944370"/>
            <a:ext cx="8466600" cy="8313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87" name="Google Shape;187;p28"/>
          <p:cNvPicPr preferRelativeResize="0"/>
          <p:nvPr/>
        </p:nvPicPr>
        <p:blipFill>
          <a:blip r:embed="rId3">
            <a:alphaModFix/>
          </a:blip>
          <a:stretch>
            <a:fillRect/>
          </a:stretch>
        </p:blipFill>
        <p:spPr>
          <a:xfrm>
            <a:off x="10200" y="48900"/>
            <a:ext cx="12192000" cy="680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2928366" y="48895"/>
            <a:ext cx="63354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93" name="Google Shape;193;p29"/>
          <p:cNvSpPr txBox="1">
            <a:spLocks noGrp="1"/>
          </p:cNvSpPr>
          <p:nvPr>
            <p:ph type="body" idx="1"/>
          </p:nvPr>
        </p:nvSpPr>
        <p:spPr>
          <a:xfrm>
            <a:off x="1862708" y="1944370"/>
            <a:ext cx="8466600" cy="8313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194" name="Google Shape;194;p29"/>
          <p:cNvPicPr preferRelativeResize="0"/>
          <p:nvPr/>
        </p:nvPicPr>
        <p:blipFill>
          <a:blip r:embed="rId3">
            <a:alphaModFix/>
          </a:blip>
          <a:stretch>
            <a:fillRect/>
          </a:stretch>
        </p:blipFill>
        <p:spPr>
          <a:xfrm>
            <a:off x="10225" y="0"/>
            <a:ext cx="12192000" cy="6858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BE371-C7B0-C191-286E-0C6F158619B0}"/>
              </a:ext>
            </a:extLst>
          </p:cNvPr>
          <p:cNvPicPr>
            <a:picLocks noChangeAspect="1"/>
          </p:cNvPicPr>
          <p:nvPr/>
        </p:nvPicPr>
        <p:blipFill>
          <a:blip r:embed="rId2"/>
          <a:stretch>
            <a:fillRect/>
          </a:stretch>
        </p:blipFill>
        <p:spPr>
          <a:xfrm>
            <a:off x="576784" y="427380"/>
            <a:ext cx="7888486" cy="2903634"/>
          </a:xfrm>
          <a:prstGeom prst="rect">
            <a:avLst/>
          </a:prstGeom>
        </p:spPr>
      </p:pic>
      <p:pic>
        <p:nvPicPr>
          <p:cNvPr id="6" name="Picture 5">
            <a:extLst>
              <a:ext uri="{FF2B5EF4-FFF2-40B4-BE49-F238E27FC236}">
                <a16:creationId xmlns:a16="http://schemas.microsoft.com/office/drawing/2014/main" id="{54C8F9E9-2B9C-B43C-441A-B6557B47D044}"/>
              </a:ext>
            </a:extLst>
          </p:cNvPr>
          <p:cNvPicPr>
            <a:picLocks noChangeAspect="1"/>
          </p:cNvPicPr>
          <p:nvPr/>
        </p:nvPicPr>
        <p:blipFill>
          <a:blip r:embed="rId3"/>
          <a:stretch>
            <a:fillRect/>
          </a:stretch>
        </p:blipFill>
        <p:spPr>
          <a:xfrm>
            <a:off x="891580" y="3739473"/>
            <a:ext cx="5204420" cy="2703266"/>
          </a:xfrm>
          <a:prstGeom prst="rect">
            <a:avLst/>
          </a:prstGeom>
        </p:spPr>
      </p:pic>
    </p:spTree>
    <p:extLst>
      <p:ext uri="{BB962C8B-B14F-4D97-AF65-F5344CB8AC3E}">
        <p14:creationId xmlns:p14="http://schemas.microsoft.com/office/powerpoint/2010/main" val="3874824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F12651-3348-9A0E-8E83-E7475B631C3E}"/>
              </a:ext>
            </a:extLst>
          </p:cNvPr>
          <p:cNvPicPr>
            <a:picLocks noChangeAspect="1"/>
          </p:cNvPicPr>
          <p:nvPr/>
        </p:nvPicPr>
        <p:blipFill>
          <a:blip r:embed="rId2"/>
          <a:stretch>
            <a:fillRect/>
          </a:stretch>
        </p:blipFill>
        <p:spPr>
          <a:xfrm>
            <a:off x="159348" y="102150"/>
            <a:ext cx="12032652" cy="6662010"/>
          </a:xfrm>
          <a:prstGeom prst="rect">
            <a:avLst/>
          </a:prstGeom>
        </p:spPr>
      </p:pic>
    </p:spTree>
    <p:extLst>
      <p:ext uri="{BB962C8B-B14F-4D97-AF65-F5344CB8AC3E}">
        <p14:creationId xmlns:p14="http://schemas.microsoft.com/office/powerpoint/2010/main" val="811517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6DF35-986A-BDFA-6ED7-CEA439B4997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6C1DCA2-0B04-F962-3AEE-9A7E44DB519F}"/>
              </a:ext>
            </a:extLst>
          </p:cNvPr>
          <p:cNvPicPr>
            <a:picLocks noChangeAspect="1"/>
          </p:cNvPicPr>
          <p:nvPr/>
        </p:nvPicPr>
        <p:blipFill>
          <a:blip r:embed="rId2"/>
          <a:stretch>
            <a:fillRect/>
          </a:stretch>
        </p:blipFill>
        <p:spPr>
          <a:xfrm>
            <a:off x="271450" y="-11784"/>
            <a:ext cx="11649099" cy="6845052"/>
          </a:xfrm>
          <a:prstGeom prst="rect">
            <a:avLst/>
          </a:prstGeom>
        </p:spPr>
      </p:pic>
    </p:spTree>
    <p:extLst>
      <p:ext uri="{BB962C8B-B14F-4D97-AF65-F5344CB8AC3E}">
        <p14:creationId xmlns:p14="http://schemas.microsoft.com/office/powerpoint/2010/main" val="4113945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2169041" y="-5"/>
            <a:ext cx="6335400" cy="1274100"/>
          </a:xfrm>
          <a:prstGeom prst="rect">
            <a:avLst/>
          </a:prstGeom>
          <a:noFill/>
          <a:ln>
            <a:noFill/>
          </a:ln>
        </p:spPr>
        <p:txBody>
          <a:bodyPr spcFirstLastPara="1" wrap="square" lIns="0" tIns="590875" rIns="0" bIns="0" anchor="t" anchorCtr="0">
            <a:spAutoFit/>
          </a:bodyPr>
          <a:lstStyle/>
          <a:p>
            <a:pPr marL="707390" lvl="0" indent="0" algn="l" rtl="0">
              <a:lnSpc>
                <a:spcPct val="100000"/>
              </a:lnSpc>
              <a:spcBef>
                <a:spcPts val="0"/>
              </a:spcBef>
              <a:spcAft>
                <a:spcPts val="0"/>
              </a:spcAft>
              <a:buNone/>
            </a:pPr>
            <a:r>
              <a:rPr lang="en-US" b="1"/>
              <a:t>EXISTING SYSTEM</a:t>
            </a:r>
            <a:endParaRPr b="1"/>
          </a:p>
        </p:txBody>
      </p:sp>
      <p:pic>
        <p:nvPicPr>
          <p:cNvPr id="200" name="Google Shape;200;p30"/>
          <p:cNvPicPr preferRelativeResize="0"/>
          <p:nvPr/>
        </p:nvPicPr>
        <p:blipFill rotWithShape="1">
          <a:blip r:embed="rId3">
            <a:alphaModFix/>
          </a:blip>
          <a:srcRect/>
          <a:stretch/>
        </p:blipFill>
        <p:spPr>
          <a:xfrm>
            <a:off x="9783064" y="81216"/>
            <a:ext cx="2281048" cy="737425"/>
          </a:xfrm>
          <a:prstGeom prst="rect">
            <a:avLst/>
          </a:prstGeom>
          <a:noFill/>
          <a:ln>
            <a:noFill/>
          </a:ln>
        </p:spPr>
      </p:pic>
      <p:pic>
        <p:nvPicPr>
          <p:cNvPr id="201" name="Google Shape;201;p30"/>
          <p:cNvPicPr preferRelativeResize="0"/>
          <p:nvPr/>
        </p:nvPicPr>
        <p:blipFill>
          <a:blip r:embed="rId4">
            <a:alphaModFix/>
          </a:blip>
          <a:stretch>
            <a:fillRect/>
          </a:stretch>
        </p:blipFill>
        <p:spPr>
          <a:xfrm>
            <a:off x="313950" y="1323003"/>
            <a:ext cx="11679926" cy="5364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body" idx="1"/>
          </p:nvPr>
        </p:nvSpPr>
        <p:spPr>
          <a:xfrm>
            <a:off x="200850" y="305225"/>
            <a:ext cx="11853000" cy="631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100" b="1"/>
              <a:t>MODULE 2: FEATURE LEARNING CNN + LSTM</a:t>
            </a:r>
            <a:endParaRPr sz="4100" b="1"/>
          </a:p>
        </p:txBody>
      </p:sp>
      <p:pic>
        <p:nvPicPr>
          <p:cNvPr id="207" name="Google Shape;207;p31" title="CNN + LSTM Architecture.png"/>
          <p:cNvPicPr preferRelativeResize="0"/>
          <p:nvPr/>
        </p:nvPicPr>
        <p:blipFill>
          <a:blip r:embed="rId3">
            <a:alphaModFix/>
          </a:blip>
          <a:stretch>
            <a:fillRect/>
          </a:stretch>
        </p:blipFill>
        <p:spPr>
          <a:xfrm>
            <a:off x="475525" y="936425"/>
            <a:ext cx="10727083" cy="57449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title"/>
          </p:nvPr>
        </p:nvSpPr>
        <p:spPr>
          <a:xfrm>
            <a:off x="134775" y="428125"/>
            <a:ext cx="11826600" cy="631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100" b="1"/>
              <a:t>MODULE 2: FEATURE LEARNING CNN + LSTM</a:t>
            </a:r>
            <a:endParaRPr/>
          </a:p>
        </p:txBody>
      </p:sp>
      <p:pic>
        <p:nvPicPr>
          <p:cNvPr id="213" name="Google Shape;213;p32"/>
          <p:cNvPicPr preferRelativeResize="0"/>
          <p:nvPr/>
        </p:nvPicPr>
        <p:blipFill>
          <a:blip r:embed="rId3">
            <a:alphaModFix/>
          </a:blip>
          <a:stretch>
            <a:fillRect/>
          </a:stretch>
        </p:blipFill>
        <p:spPr>
          <a:xfrm>
            <a:off x="134775" y="1272500"/>
            <a:ext cx="7303250" cy="3138750"/>
          </a:xfrm>
          <a:prstGeom prst="rect">
            <a:avLst/>
          </a:prstGeom>
          <a:noFill/>
          <a:ln>
            <a:noFill/>
          </a:ln>
        </p:spPr>
      </p:pic>
      <p:sp>
        <p:nvSpPr>
          <p:cNvPr id="214" name="Google Shape;214;p32"/>
          <p:cNvSpPr txBox="1"/>
          <p:nvPr/>
        </p:nvSpPr>
        <p:spPr>
          <a:xfrm>
            <a:off x="8010275" y="1498450"/>
            <a:ext cx="2983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400">
                <a:solidFill>
                  <a:schemeClr val="dk1"/>
                </a:solidFill>
                <a:latin typeface="Times New Roman"/>
                <a:ea typeface="Times New Roman"/>
                <a:cs typeface="Times New Roman"/>
                <a:sym typeface="Times New Roman"/>
              </a:rPr>
              <a:t>Output:</a:t>
            </a:r>
            <a:endParaRPr sz="5400">
              <a:solidFill>
                <a:schemeClr val="dk1"/>
              </a:solidFill>
              <a:latin typeface="Times New Roman"/>
              <a:ea typeface="Times New Roman"/>
              <a:cs typeface="Times New Roman"/>
              <a:sym typeface="Times New Roman"/>
            </a:endParaRPr>
          </a:p>
        </p:txBody>
      </p:sp>
      <p:pic>
        <p:nvPicPr>
          <p:cNvPr id="215" name="Google Shape;215;p32"/>
          <p:cNvPicPr preferRelativeResize="0"/>
          <p:nvPr/>
        </p:nvPicPr>
        <p:blipFill>
          <a:blip r:embed="rId4">
            <a:alphaModFix/>
          </a:blip>
          <a:stretch>
            <a:fillRect/>
          </a:stretch>
        </p:blipFill>
        <p:spPr>
          <a:xfrm>
            <a:off x="7665551" y="2471750"/>
            <a:ext cx="3992346" cy="4038949"/>
          </a:xfrm>
          <a:prstGeom prst="rect">
            <a:avLst/>
          </a:prstGeom>
          <a:noFill/>
          <a:ln>
            <a:noFill/>
          </a:ln>
        </p:spPr>
      </p:pic>
      <p:pic>
        <p:nvPicPr>
          <p:cNvPr id="216" name="Google Shape;216;p32"/>
          <p:cNvPicPr preferRelativeResize="0"/>
          <p:nvPr/>
        </p:nvPicPr>
        <p:blipFill>
          <a:blip r:embed="rId5">
            <a:alphaModFix/>
          </a:blip>
          <a:stretch>
            <a:fillRect/>
          </a:stretch>
        </p:blipFill>
        <p:spPr>
          <a:xfrm>
            <a:off x="1566413" y="4624425"/>
            <a:ext cx="4181475" cy="2047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3464158" y="264845"/>
            <a:ext cx="8466600" cy="831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a:t>OBJECTIVE</a:t>
            </a:r>
            <a:endParaRPr b="1"/>
          </a:p>
        </p:txBody>
      </p:sp>
      <p:sp>
        <p:nvSpPr>
          <p:cNvPr id="59" name="Google Shape;59;p9"/>
          <p:cNvSpPr txBox="1"/>
          <p:nvPr/>
        </p:nvSpPr>
        <p:spPr>
          <a:xfrm>
            <a:off x="275400" y="1720500"/>
            <a:ext cx="11916600" cy="34170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To develop an approach to convert an audio file (music) into its corresponding musical notes.</a:t>
            </a: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To identify and leverage efficient feature selection algorithms.</a:t>
            </a: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To select and utilise suitable classification algorithms.</a:t>
            </a: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To construct a model with the highest possible accuracy through rigorous training and testing on large datasets.</a:t>
            </a: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To deploy the model as a back-end in an user-friendly web application.</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p:nvPr/>
        </p:nvSpPr>
        <p:spPr>
          <a:xfrm>
            <a:off x="0" y="0"/>
            <a:ext cx="134640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b="1">
                <a:solidFill>
                  <a:schemeClr val="dk1"/>
                </a:solidFill>
                <a:latin typeface="Times New Roman"/>
                <a:ea typeface="Times New Roman"/>
                <a:cs typeface="Times New Roman"/>
                <a:sym typeface="Times New Roman"/>
              </a:rPr>
              <a:t>     RESULTS OF FEATURE LEARNING ONLY</a:t>
            </a:r>
            <a:endParaRPr sz="4400">
              <a:solidFill>
                <a:schemeClr val="dk1"/>
              </a:solidFill>
              <a:latin typeface="Times New Roman"/>
              <a:ea typeface="Times New Roman"/>
              <a:cs typeface="Times New Roman"/>
              <a:sym typeface="Times New Roman"/>
            </a:endParaRPr>
          </a:p>
        </p:txBody>
      </p:sp>
      <p:graphicFrame>
        <p:nvGraphicFramePr>
          <p:cNvPr id="222" name="Google Shape;222;p33"/>
          <p:cNvGraphicFramePr/>
          <p:nvPr/>
        </p:nvGraphicFramePr>
        <p:xfrm>
          <a:off x="597075" y="1093175"/>
          <a:ext cx="3227025" cy="1780080"/>
        </p:xfrm>
        <a:graphic>
          <a:graphicData uri="http://schemas.openxmlformats.org/drawingml/2006/table">
            <a:tbl>
              <a:tblPr>
                <a:noFill/>
                <a:tableStyleId>{E083DE76-EB38-47D0-B287-D32B6EA3E434}</a:tableStyleId>
              </a:tblPr>
              <a:tblGrid>
                <a:gridCol w="1075675">
                  <a:extLst>
                    <a:ext uri="{9D8B030D-6E8A-4147-A177-3AD203B41FA5}">
                      <a16:colId xmlns:a16="http://schemas.microsoft.com/office/drawing/2014/main" val="20000"/>
                    </a:ext>
                  </a:extLst>
                </a:gridCol>
                <a:gridCol w="1075675">
                  <a:extLst>
                    <a:ext uri="{9D8B030D-6E8A-4147-A177-3AD203B41FA5}">
                      <a16:colId xmlns:a16="http://schemas.microsoft.com/office/drawing/2014/main" val="20001"/>
                    </a:ext>
                  </a:extLst>
                </a:gridCol>
                <a:gridCol w="1075675">
                  <a:extLst>
                    <a:ext uri="{9D8B030D-6E8A-4147-A177-3AD203B41FA5}">
                      <a16:colId xmlns:a16="http://schemas.microsoft.com/office/drawing/2014/main" val="20002"/>
                    </a:ext>
                  </a:extLst>
                </a:gridCol>
              </a:tblGrid>
              <a:tr h="622125">
                <a:tc>
                  <a:txBody>
                    <a:bodyPr/>
                    <a:lstStyle/>
                    <a:p>
                      <a:pPr marL="0" lvl="0" indent="0" algn="l" rtl="0">
                        <a:spcBef>
                          <a:spcPts val="0"/>
                        </a:spcBef>
                        <a:spcAft>
                          <a:spcPts val="0"/>
                        </a:spcAft>
                        <a:buNone/>
                      </a:pPr>
                      <a:r>
                        <a:rPr lang="en-US"/>
                        <a:t>Frame Level Precision</a:t>
                      </a:r>
                      <a:endParaRPr/>
                    </a:p>
                  </a:txBody>
                  <a:tcPr marL="91425" marR="91425" marT="91425" marB="91425"/>
                </a:tc>
                <a:tc>
                  <a:txBody>
                    <a:bodyPr/>
                    <a:lstStyle/>
                    <a:p>
                      <a:pPr marL="0" lvl="0" indent="0" algn="l" rtl="0">
                        <a:spcBef>
                          <a:spcPts val="0"/>
                        </a:spcBef>
                        <a:spcAft>
                          <a:spcPts val="0"/>
                        </a:spcAft>
                        <a:buNone/>
                      </a:pPr>
                      <a:r>
                        <a:rPr lang="en-US"/>
                        <a:t>Frame Level Recall</a:t>
                      </a:r>
                      <a:endParaRPr/>
                    </a:p>
                  </a:txBody>
                  <a:tcPr marL="91425" marR="91425" marT="91425" marB="91425"/>
                </a:tc>
                <a:tc>
                  <a:txBody>
                    <a:bodyPr/>
                    <a:lstStyle/>
                    <a:p>
                      <a:pPr marL="0" lvl="0" indent="0" algn="l" rtl="0">
                        <a:spcBef>
                          <a:spcPts val="0"/>
                        </a:spcBef>
                        <a:spcAft>
                          <a:spcPts val="0"/>
                        </a:spcAft>
                        <a:buNone/>
                      </a:pPr>
                      <a:r>
                        <a:rPr lang="en-US"/>
                        <a:t>Frame Level F1 Score</a:t>
                      </a:r>
                      <a:endParaRPr/>
                    </a:p>
                  </a:txBody>
                  <a:tcPr marL="91425" marR="91425" marT="91425" marB="91425"/>
                </a:tc>
                <a:extLst>
                  <a:ext uri="{0D108BD9-81ED-4DB2-BD59-A6C34878D82A}">
                    <a16:rowId xmlns:a16="http://schemas.microsoft.com/office/drawing/2014/main" val="10000"/>
                  </a:ext>
                </a:extLst>
              </a:tr>
              <a:tr h="957150">
                <a:tc>
                  <a:txBody>
                    <a:bodyPr/>
                    <a:lstStyle/>
                    <a:p>
                      <a:pPr marL="0" lvl="0" indent="0" algn="l" rtl="0">
                        <a:spcBef>
                          <a:spcPts val="0"/>
                        </a:spcBef>
                        <a:spcAft>
                          <a:spcPts val="0"/>
                        </a:spcAft>
                        <a:buClr>
                          <a:schemeClr val="dk1"/>
                        </a:buClr>
                        <a:buSzPts val="1100"/>
                        <a:buFont typeface="Arial"/>
                        <a:buNone/>
                      </a:pPr>
                      <a:r>
                        <a:rPr lang="en-US"/>
                        <a:t>0.5200</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t>0.4800</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t>0.4990</a:t>
                      </a:r>
                      <a:endParaRPr b="1"/>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223" name="Google Shape;223;p33"/>
          <p:cNvGraphicFramePr/>
          <p:nvPr/>
        </p:nvGraphicFramePr>
        <p:xfrm>
          <a:off x="4312838" y="1093175"/>
          <a:ext cx="3227025" cy="1829700"/>
        </p:xfrm>
        <a:graphic>
          <a:graphicData uri="http://schemas.openxmlformats.org/drawingml/2006/table">
            <a:tbl>
              <a:tblPr>
                <a:noFill/>
                <a:tableStyleId>{E083DE76-EB38-47D0-B287-D32B6EA3E434}</a:tableStyleId>
              </a:tblPr>
              <a:tblGrid>
                <a:gridCol w="1075675">
                  <a:extLst>
                    <a:ext uri="{9D8B030D-6E8A-4147-A177-3AD203B41FA5}">
                      <a16:colId xmlns:a16="http://schemas.microsoft.com/office/drawing/2014/main" val="20000"/>
                    </a:ext>
                  </a:extLst>
                </a:gridCol>
                <a:gridCol w="1075675">
                  <a:extLst>
                    <a:ext uri="{9D8B030D-6E8A-4147-A177-3AD203B41FA5}">
                      <a16:colId xmlns:a16="http://schemas.microsoft.com/office/drawing/2014/main" val="20001"/>
                    </a:ext>
                  </a:extLst>
                </a:gridCol>
                <a:gridCol w="1075675">
                  <a:extLst>
                    <a:ext uri="{9D8B030D-6E8A-4147-A177-3AD203B41FA5}">
                      <a16:colId xmlns:a16="http://schemas.microsoft.com/office/drawing/2014/main" val="20002"/>
                    </a:ext>
                  </a:extLst>
                </a:gridCol>
              </a:tblGrid>
              <a:tr h="720775">
                <a:tc>
                  <a:txBody>
                    <a:bodyPr/>
                    <a:lstStyle/>
                    <a:p>
                      <a:pPr marL="0" lvl="0" indent="0" algn="l" rtl="0">
                        <a:spcBef>
                          <a:spcPts val="0"/>
                        </a:spcBef>
                        <a:spcAft>
                          <a:spcPts val="0"/>
                        </a:spcAft>
                        <a:buNone/>
                      </a:pPr>
                      <a:r>
                        <a:rPr lang="en-US"/>
                        <a:t>Note Level Precision</a:t>
                      </a:r>
                      <a:endParaRPr/>
                    </a:p>
                  </a:txBody>
                  <a:tcPr marL="91425" marR="91425" marT="91425" marB="91425"/>
                </a:tc>
                <a:tc>
                  <a:txBody>
                    <a:bodyPr/>
                    <a:lstStyle/>
                    <a:p>
                      <a:pPr marL="0" lvl="0" indent="0" algn="l" rtl="0">
                        <a:spcBef>
                          <a:spcPts val="0"/>
                        </a:spcBef>
                        <a:spcAft>
                          <a:spcPts val="0"/>
                        </a:spcAft>
                        <a:buNone/>
                      </a:pPr>
                      <a:r>
                        <a:rPr lang="en-US"/>
                        <a:t>Note Level Recall</a:t>
                      </a:r>
                      <a:endParaRPr/>
                    </a:p>
                  </a:txBody>
                  <a:tcPr marL="91425" marR="91425" marT="91425" marB="91425"/>
                </a:tc>
                <a:tc>
                  <a:txBody>
                    <a:bodyPr/>
                    <a:lstStyle/>
                    <a:p>
                      <a:pPr marL="0" lvl="0" indent="0" algn="l" rtl="0">
                        <a:spcBef>
                          <a:spcPts val="0"/>
                        </a:spcBef>
                        <a:spcAft>
                          <a:spcPts val="0"/>
                        </a:spcAft>
                        <a:buNone/>
                      </a:pPr>
                      <a:r>
                        <a:rPr lang="en-US"/>
                        <a:t>Note Level F1 Score</a:t>
                      </a:r>
                      <a:endParaRPr/>
                    </a:p>
                  </a:txBody>
                  <a:tcPr marL="91425" marR="91425" marT="91425" marB="91425"/>
                </a:tc>
                <a:extLst>
                  <a:ext uri="{0D108BD9-81ED-4DB2-BD59-A6C34878D82A}">
                    <a16:rowId xmlns:a16="http://schemas.microsoft.com/office/drawing/2014/main" val="10000"/>
                  </a:ext>
                </a:extLst>
              </a:tr>
              <a:tr h="1108925">
                <a:tc>
                  <a:txBody>
                    <a:bodyPr/>
                    <a:lstStyle/>
                    <a:p>
                      <a:pPr marL="0" lvl="0" indent="0" algn="l" rtl="0">
                        <a:spcBef>
                          <a:spcPts val="0"/>
                        </a:spcBef>
                        <a:spcAft>
                          <a:spcPts val="0"/>
                        </a:spcAft>
                        <a:buNone/>
                      </a:pPr>
                      <a:r>
                        <a:rPr lang="en-US"/>
                        <a:t>0.8200</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0.7800</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0.7995</a:t>
                      </a:r>
                      <a:endParaRPr b="1"/>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224" name="Google Shape;224;p33"/>
          <p:cNvGraphicFramePr/>
          <p:nvPr/>
        </p:nvGraphicFramePr>
        <p:xfrm>
          <a:off x="8131425" y="981250"/>
          <a:ext cx="3227025" cy="2011375"/>
        </p:xfrm>
        <a:graphic>
          <a:graphicData uri="http://schemas.openxmlformats.org/drawingml/2006/table">
            <a:tbl>
              <a:tblPr>
                <a:noFill/>
                <a:tableStyleId>{E083DE76-EB38-47D0-B287-D32B6EA3E434}</a:tableStyleId>
              </a:tblPr>
              <a:tblGrid>
                <a:gridCol w="1075675">
                  <a:extLst>
                    <a:ext uri="{9D8B030D-6E8A-4147-A177-3AD203B41FA5}">
                      <a16:colId xmlns:a16="http://schemas.microsoft.com/office/drawing/2014/main" val="20000"/>
                    </a:ext>
                  </a:extLst>
                </a:gridCol>
                <a:gridCol w="1075675">
                  <a:extLst>
                    <a:ext uri="{9D8B030D-6E8A-4147-A177-3AD203B41FA5}">
                      <a16:colId xmlns:a16="http://schemas.microsoft.com/office/drawing/2014/main" val="20001"/>
                    </a:ext>
                  </a:extLst>
                </a:gridCol>
                <a:gridCol w="1075675">
                  <a:extLst>
                    <a:ext uri="{9D8B030D-6E8A-4147-A177-3AD203B41FA5}">
                      <a16:colId xmlns:a16="http://schemas.microsoft.com/office/drawing/2014/main" val="20002"/>
                    </a:ext>
                  </a:extLst>
                </a:gridCol>
              </a:tblGrid>
              <a:tr h="1130275">
                <a:tc>
                  <a:txBody>
                    <a:bodyPr/>
                    <a:lstStyle/>
                    <a:p>
                      <a:pPr marL="0" lvl="0" indent="0" algn="l" rtl="0">
                        <a:spcBef>
                          <a:spcPts val="0"/>
                        </a:spcBef>
                        <a:spcAft>
                          <a:spcPts val="0"/>
                        </a:spcAft>
                        <a:buNone/>
                      </a:pPr>
                      <a:r>
                        <a:rPr lang="en-US"/>
                        <a:t>Note with Offset Level Precision</a:t>
                      </a:r>
                      <a:endParaRPr/>
                    </a:p>
                  </a:txBody>
                  <a:tcPr marL="91425" marR="91425" marT="91425" marB="91425"/>
                </a:tc>
                <a:tc>
                  <a:txBody>
                    <a:bodyPr/>
                    <a:lstStyle/>
                    <a:p>
                      <a:pPr marL="0" lvl="0" indent="0" algn="l" rtl="0">
                        <a:spcBef>
                          <a:spcPts val="0"/>
                        </a:spcBef>
                        <a:spcAft>
                          <a:spcPts val="0"/>
                        </a:spcAft>
                        <a:buNone/>
                      </a:pPr>
                      <a:r>
                        <a:rPr lang="en-US"/>
                        <a:t>Note with Offset Level Recall</a:t>
                      </a:r>
                      <a:endParaRPr/>
                    </a:p>
                  </a:txBody>
                  <a:tcPr marL="91425" marR="91425" marT="91425" marB="91425"/>
                </a:tc>
                <a:tc>
                  <a:txBody>
                    <a:bodyPr/>
                    <a:lstStyle/>
                    <a:p>
                      <a:pPr marL="0" lvl="0" indent="0" algn="l" rtl="0">
                        <a:spcBef>
                          <a:spcPts val="0"/>
                        </a:spcBef>
                        <a:spcAft>
                          <a:spcPts val="0"/>
                        </a:spcAft>
                        <a:buNone/>
                      </a:pPr>
                      <a:r>
                        <a:rPr lang="en-US"/>
                        <a:t>Note with Offset Level Level F1 Score</a:t>
                      </a:r>
                      <a:endParaRPr/>
                    </a:p>
                  </a:txBody>
                  <a:tcPr marL="91425" marR="91425" marT="91425" marB="91425"/>
                </a:tc>
                <a:extLst>
                  <a:ext uri="{0D108BD9-81ED-4DB2-BD59-A6C34878D82A}">
                    <a16:rowId xmlns:a16="http://schemas.microsoft.com/office/drawing/2014/main" val="10000"/>
                  </a:ext>
                </a:extLst>
              </a:tr>
              <a:tr h="761725">
                <a:tc>
                  <a:txBody>
                    <a:bodyPr/>
                    <a:lstStyle/>
                    <a:p>
                      <a:pPr marL="0" lvl="0" indent="0" algn="l" rtl="0">
                        <a:spcBef>
                          <a:spcPts val="0"/>
                        </a:spcBef>
                        <a:spcAft>
                          <a:spcPts val="0"/>
                        </a:spcAft>
                        <a:buNone/>
                      </a:pPr>
                      <a:r>
                        <a:rPr lang="en-US"/>
                        <a:t>0.5200</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0.4800</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0.4990</a:t>
                      </a:r>
                      <a:endParaRPr b="1"/>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225" name="Google Shape;225;p33"/>
          <p:cNvPicPr preferRelativeResize="0"/>
          <p:nvPr/>
        </p:nvPicPr>
        <p:blipFill>
          <a:blip r:embed="rId3">
            <a:alphaModFix/>
          </a:blip>
          <a:stretch>
            <a:fillRect/>
          </a:stretch>
        </p:blipFill>
        <p:spPr>
          <a:xfrm>
            <a:off x="2963450" y="3073025"/>
            <a:ext cx="5685672" cy="3630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body" idx="1"/>
          </p:nvPr>
        </p:nvSpPr>
        <p:spPr>
          <a:xfrm>
            <a:off x="282250" y="316625"/>
            <a:ext cx="11808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a:t>MODULE 3: LABEL LEARNING USING GCN</a:t>
            </a:r>
            <a:endParaRPr sz="4400" b="1"/>
          </a:p>
        </p:txBody>
      </p:sp>
      <p:pic>
        <p:nvPicPr>
          <p:cNvPr id="231" name="Google Shape;231;p34" title="GCN Architecture.png"/>
          <p:cNvPicPr preferRelativeResize="0"/>
          <p:nvPr/>
        </p:nvPicPr>
        <p:blipFill>
          <a:blip r:embed="rId3">
            <a:alphaModFix/>
          </a:blip>
          <a:stretch>
            <a:fillRect/>
          </a:stretch>
        </p:blipFill>
        <p:spPr>
          <a:xfrm>
            <a:off x="152400" y="952550"/>
            <a:ext cx="11887199" cy="5450501"/>
          </a:xfrm>
          <a:prstGeom prst="rect">
            <a:avLst/>
          </a:prstGeom>
          <a:noFill/>
          <a:ln>
            <a:noFill/>
          </a:ln>
        </p:spPr>
      </p:pic>
      <p:sp>
        <p:nvSpPr>
          <p:cNvPr id="232" name="Google Shape;232;p34"/>
          <p:cNvSpPr txBox="1"/>
          <p:nvPr/>
        </p:nvSpPr>
        <p:spPr>
          <a:xfrm>
            <a:off x="434625" y="4840725"/>
            <a:ext cx="11066400" cy="16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Times New Roman"/>
                <a:ea typeface="Times New Roman"/>
                <a:cs typeface="Times New Roman"/>
                <a:sym typeface="Times New Roman"/>
              </a:rPr>
              <a:t>Feature Concatenation:</a:t>
            </a:r>
            <a:endParaRPr sz="25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2500">
                <a:solidFill>
                  <a:schemeClr val="dk1"/>
                </a:solidFill>
                <a:latin typeface="Times New Roman"/>
                <a:ea typeface="Times New Roman"/>
                <a:cs typeface="Times New Roman"/>
                <a:sym typeface="Times New Roman"/>
              </a:rPr>
              <a:t>Dot product of feature map from CNN + LSTM and Mapped Classifier from GCN to compute Label loss and train our model</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319775" y="520625"/>
            <a:ext cx="11694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a:t>MODULE 3: LABEL LEARNING USING GCN</a:t>
            </a:r>
            <a:endParaRPr dirty="0"/>
          </a:p>
        </p:txBody>
      </p:sp>
      <p:pic>
        <p:nvPicPr>
          <p:cNvPr id="238" name="Google Shape;238;p35"/>
          <p:cNvPicPr preferRelativeResize="0"/>
          <p:nvPr/>
        </p:nvPicPr>
        <p:blipFill>
          <a:blip r:embed="rId3">
            <a:alphaModFix/>
          </a:blip>
          <a:stretch>
            <a:fillRect/>
          </a:stretch>
        </p:blipFill>
        <p:spPr>
          <a:xfrm>
            <a:off x="319775" y="1350425"/>
            <a:ext cx="6739075" cy="3781850"/>
          </a:xfrm>
          <a:prstGeom prst="rect">
            <a:avLst/>
          </a:prstGeom>
          <a:noFill/>
          <a:ln>
            <a:noFill/>
          </a:ln>
        </p:spPr>
      </p:pic>
      <p:sp>
        <p:nvSpPr>
          <p:cNvPr id="239" name="Google Shape;239;p35"/>
          <p:cNvSpPr txBox="1"/>
          <p:nvPr/>
        </p:nvSpPr>
        <p:spPr>
          <a:xfrm>
            <a:off x="7323125" y="1696650"/>
            <a:ext cx="3512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400">
                <a:solidFill>
                  <a:schemeClr val="dk1"/>
                </a:solidFill>
                <a:latin typeface="Times New Roman"/>
                <a:ea typeface="Times New Roman"/>
                <a:cs typeface="Times New Roman"/>
                <a:sym typeface="Times New Roman"/>
              </a:rPr>
              <a:t>Output:</a:t>
            </a:r>
            <a:endParaRPr sz="5400">
              <a:solidFill>
                <a:schemeClr val="dk1"/>
              </a:solidFill>
              <a:latin typeface="Times New Roman"/>
              <a:ea typeface="Times New Roman"/>
              <a:cs typeface="Times New Roman"/>
              <a:sym typeface="Times New Roman"/>
            </a:endParaRPr>
          </a:p>
        </p:txBody>
      </p:sp>
      <p:pic>
        <p:nvPicPr>
          <p:cNvPr id="240" name="Google Shape;240;p35"/>
          <p:cNvPicPr preferRelativeResize="0"/>
          <p:nvPr/>
        </p:nvPicPr>
        <p:blipFill>
          <a:blip r:embed="rId4">
            <a:alphaModFix/>
          </a:blip>
          <a:stretch>
            <a:fillRect/>
          </a:stretch>
        </p:blipFill>
        <p:spPr>
          <a:xfrm>
            <a:off x="7275875" y="2712450"/>
            <a:ext cx="4828350" cy="2934499"/>
          </a:xfrm>
          <a:prstGeom prst="rect">
            <a:avLst/>
          </a:prstGeom>
          <a:noFill/>
          <a:ln>
            <a:noFill/>
          </a:ln>
        </p:spPr>
      </p:pic>
      <p:pic>
        <p:nvPicPr>
          <p:cNvPr id="241" name="Google Shape;241;p35"/>
          <p:cNvPicPr preferRelativeResize="0"/>
          <p:nvPr/>
        </p:nvPicPr>
        <p:blipFill>
          <a:blip r:embed="rId5">
            <a:alphaModFix/>
          </a:blip>
          <a:stretch>
            <a:fillRect/>
          </a:stretch>
        </p:blipFill>
        <p:spPr>
          <a:xfrm>
            <a:off x="1750050" y="5220047"/>
            <a:ext cx="3762375" cy="1523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
          <a:extLst>
            <a:ext uri="{FF2B5EF4-FFF2-40B4-BE49-F238E27FC236}">
              <a16:creationId xmlns:a16="http://schemas.microsoft.com/office/drawing/2014/main" id="{17BC27DA-9CC5-8351-1A80-1B7FF6CBE925}"/>
            </a:ext>
          </a:extLst>
        </p:cNvPr>
        <p:cNvGrpSpPr/>
        <p:nvPr/>
      </p:nvGrpSpPr>
      <p:grpSpPr>
        <a:xfrm>
          <a:off x="0" y="0"/>
          <a:ext cx="0" cy="0"/>
          <a:chOff x="0" y="0"/>
          <a:chExt cx="0" cy="0"/>
        </a:xfrm>
      </p:grpSpPr>
      <p:sp>
        <p:nvSpPr>
          <p:cNvPr id="237" name="Google Shape;237;p35">
            <a:extLst>
              <a:ext uri="{FF2B5EF4-FFF2-40B4-BE49-F238E27FC236}">
                <a16:creationId xmlns:a16="http://schemas.microsoft.com/office/drawing/2014/main" id="{2E4B0717-60CD-6FE1-AFE0-F690F703D9DE}"/>
              </a:ext>
            </a:extLst>
          </p:cNvPr>
          <p:cNvSpPr txBox="1">
            <a:spLocks noGrp="1"/>
          </p:cNvSpPr>
          <p:nvPr>
            <p:ph type="title"/>
          </p:nvPr>
        </p:nvSpPr>
        <p:spPr>
          <a:xfrm>
            <a:off x="319775" y="202676"/>
            <a:ext cx="116943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a:t>MODULE 3: Training Model </a:t>
            </a:r>
            <a:endParaRPr dirty="0"/>
          </a:p>
        </p:txBody>
      </p:sp>
      <p:sp>
        <p:nvSpPr>
          <p:cNvPr id="239" name="Google Shape;239;p35">
            <a:extLst>
              <a:ext uri="{FF2B5EF4-FFF2-40B4-BE49-F238E27FC236}">
                <a16:creationId xmlns:a16="http://schemas.microsoft.com/office/drawing/2014/main" id="{980C1BDB-E0E7-5D84-34CF-D8F49417256B}"/>
              </a:ext>
            </a:extLst>
          </p:cNvPr>
          <p:cNvSpPr txBox="1"/>
          <p:nvPr/>
        </p:nvSpPr>
        <p:spPr>
          <a:xfrm>
            <a:off x="8679600" y="12725"/>
            <a:ext cx="3512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400" dirty="0">
                <a:solidFill>
                  <a:schemeClr val="dk1"/>
                </a:solidFill>
                <a:latin typeface="Times New Roman"/>
                <a:ea typeface="Times New Roman"/>
                <a:cs typeface="Times New Roman"/>
                <a:sym typeface="Times New Roman"/>
              </a:rPr>
              <a:t>Output:</a:t>
            </a:r>
            <a:endParaRPr sz="54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ECA669A3-9433-AC23-6369-DFF3C1DCEF6C}"/>
              </a:ext>
            </a:extLst>
          </p:cNvPr>
          <p:cNvPicPr>
            <a:picLocks noChangeAspect="1"/>
          </p:cNvPicPr>
          <p:nvPr/>
        </p:nvPicPr>
        <p:blipFill>
          <a:blip r:embed="rId3"/>
          <a:stretch>
            <a:fillRect/>
          </a:stretch>
        </p:blipFill>
        <p:spPr>
          <a:xfrm>
            <a:off x="319775" y="1028525"/>
            <a:ext cx="6997261" cy="5744013"/>
          </a:xfrm>
          <a:prstGeom prst="rect">
            <a:avLst/>
          </a:prstGeom>
        </p:spPr>
      </p:pic>
      <p:pic>
        <p:nvPicPr>
          <p:cNvPr id="5" name="Picture 4">
            <a:extLst>
              <a:ext uri="{FF2B5EF4-FFF2-40B4-BE49-F238E27FC236}">
                <a16:creationId xmlns:a16="http://schemas.microsoft.com/office/drawing/2014/main" id="{34CB370D-3861-6E83-A2E0-926A43D4CC0A}"/>
              </a:ext>
            </a:extLst>
          </p:cNvPr>
          <p:cNvPicPr>
            <a:picLocks noChangeAspect="1"/>
          </p:cNvPicPr>
          <p:nvPr/>
        </p:nvPicPr>
        <p:blipFill>
          <a:blip r:embed="rId4"/>
          <a:stretch>
            <a:fillRect/>
          </a:stretch>
        </p:blipFill>
        <p:spPr>
          <a:xfrm>
            <a:off x="7426872" y="1198025"/>
            <a:ext cx="4445353" cy="5457299"/>
          </a:xfrm>
          <a:prstGeom prst="rect">
            <a:avLst/>
          </a:prstGeom>
        </p:spPr>
      </p:pic>
    </p:spTree>
    <p:extLst>
      <p:ext uri="{BB962C8B-B14F-4D97-AF65-F5344CB8AC3E}">
        <p14:creationId xmlns:p14="http://schemas.microsoft.com/office/powerpoint/2010/main" val="159869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txBox="1">
            <a:spLocks noGrp="1"/>
          </p:cNvSpPr>
          <p:nvPr>
            <p:ph type="body" idx="1"/>
          </p:nvPr>
        </p:nvSpPr>
        <p:spPr>
          <a:xfrm>
            <a:off x="2841797" y="138900"/>
            <a:ext cx="11223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a:t>MODULE 4: RESULTS</a:t>
            </a:r>
            <a:endParaRPr sz="4400" b="1"/>
          </a:p>
        </p:txBody>
      </p:sp>
      <p:sp>
        <p:nvSpPr>
          <p:cNvPr id="247" name="Google Shape;247;p36"/>
          <p:cNvSpPr txBox="1"/>
          <p:nvPr/>
        </p:nvSpPr>
        <p:spPr>
          <a:xfrm>
            <a:off x="434625" y="4840725"/>
            <a:ext cx="11066400" cy="16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chemeClr val="dk1"/>
              </a:solidFill>
              <a:latin typeface="Times New Roman"/>
              <a:ea typeface="Times New Roman"/>
              <a:cs typeface="Times New Roman"/>
              <a:sym typeface="Times New Roman"/>
            </a:endParaRPr>
          </a:p>
        </p:txBody>
      </p:sp>
      <p:sp>
        <p:nvSpPr>
          <p:cNvPr id="248" name="Google Shape;248;p36"/>
          <p:cNvSpPr txBox="1"/>
          <p:nvPr/>
        </p:nvSpPr>
        <p:spPr>
          <a:xfrm>
            <a:off x="116275" y="985500"/>
            <a:ext cx="11848500" cy="44935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t>The training journey for the CR-GCN model involved multiple iterations, starting with data preprocessing and refining the model to achieve a final frame-level F1 score of 0.8588 , Note-Level F1 score of 0.8508 and </a:t>
            </a:r>
            <a:endParaRPr sz="2000" dirty="0"/>
          </a:p>
          <a:p>
            <a:pPr marL="0" lvl="0" indent="0" algn="l" rtl="0">
              <a:spcBef>
                <a:spcPts val="0"/>
              </a:spcBef>
              <a:spcAft>
                <a:spcPts val="0"/>
              </a:spcAft>
              <a:buNone/>
            </a:pPr>
            <a:r>
              <a:rPr lang="en-US" sz="2000" dirty="0"/>
              <a:t>Note with Offset-Level F1 score of 0.8510.</a:t>
            </a:r>
            <a:endParaRPr sz="2000" dirty="0"/>
          </a:p>
          <a:p>
            <a:pPr marL="0" lvl="0" indent="0" algn="l" rtl="0">
              <a:spcBef>
                <a:spcPts val="0"/>
              </a:spcBef>
              <a:spcAft>
                <a:spcPts val="0"/>
              </a:spcAft>
              <a:buNone/>
            </a:pPr>
            <a:endParaRPr sz="2000" dirty="0"/>
          </a:p>
          <a:p>
            <a:pPr marL="0" lvl="0" indent="0" algn="l" rtl="0">
              <a:spcBef>
                <a:spcPts val="0"/>
              </a:spcBef>
              <a:spcAft>
                <a:spcPts val="0"/>
              </a:spcAft>
              <a:buNone/>
            </a:pPr>
            <a:r>
              <a:rPr lang="en-US" sz="2000" dirty="0"/>
              <a:t>Training for fewer epochs initially helped identify errors, leading to adjustments in learning rate schedules, focal loss parameters, and model architecture, culminating in a 100-epoch run with early stopping.</a:t>
            </a:r>
            <a:endParaRPr sz="2000" dirty="0"/>
          </a:p>
          <a:p>
            <a:pPr marL="0" lvl="0" indent="0" algn="l" rtl="0">
              <a:spcBef>
                <a:spcPts val="0"/>
              </a:spcBef>
              <a:spcAft>
                <a:spcPts val="0"/>
              </a:spcAft>
              <a:buNone/>
            </a:pPr>
            <a:endParaRPr sz="2000" dirty="0"/>
          </a:p>
          <a:p>
            <a:pPr marL="0" lvl="0" indent="0" algn="l" rtl="0">
              <a:spcBef>
                <a:spcPts val="0"/>
              </a:spcBef>
              <a:spcAft>
                <a:spcPts val="0"/>
              </a:spcAft>
              <a:buNone/>
            </a:pPr>
            <a:r>
              <a:rPr lang="en-US" sz="2000" dirty="0"/>
              <a:t>The final model used a batch size of 8, focal loss with class weighting, and custom metrics, achieving balanced precision and recall (Not as required) suggesting post-processing needs.</a:t>
            </a:r>
            <a:endParaRPr sz="2000" dirty="0"/>
          </a:p>
          <a:p>
            <a:pPr marL="0" lvl="0" indent="0" algn="l" rtl="0">
              <a:spcBef>
                <a:spcPts val="0"/>
              </a:spcBef>
              <a:spcAft>
                <a:spcPts val="0"/>
              </a:spcAft>
              <a:buNone/>
            </a:pPr>
            <a:endParaRPr sz="2000" dirty="0"/>
          </a:p>
          <a:p>
            <a:pPr marL="0" lvl="0" indent="0" algn="l" rtl="0">
              <a:spcBef>
                <a:spcPts val="0"/>
              </a:spcBef>
              <a:spcAft>
                <a:spcPts val="0"/>
              </a:spcAft>
              <a:buNone/>
            </a:pPr>
            <a:r>
              <a:rPr lang="en-US" sz="2000" dirty="0"/>
              <a:t>Suggestions for future work include exploring deeper architectures, data augmentation, regularization and advanced post-processing , potentially improving precision, recall and F1 scores further more .</a:t>
            </a:r>
            <a:endParaRPr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7"/>
          <p:cNvSpPr txBox="1">
            <a:spLocks noGrp="1"/>
          </p:cNvSpPr>
          <p:nvPr>
            <p:ph type="title"/>
          </p:nvPr>
        </p:nvSpPr>
        <p:spPr>
          <a:xfrm>
            <a:off x="2928366" y="48895"/>
            <a:ext cx="6335400" cy="13545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b="1"/>
              <a:t>MODULE 4: RESULTS</a:t>
            </a:r>
            <a:endParaRPr b="1"/>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41C35D5-52C2-7E00-BA95-E4F29B6091E0}"/>
              </a:ext>
            </a:extLst>
          </p:cNvPr>
          <p:cNvPicPr>
            <a:picLocks noChangeAspect="1"/>
          </p:cNvPicPr>
          <p:nvPr/>
        </p:nvPicPr>
        <p:blipFill>
          <a:blip r:embed="rId3"/>
          <a:stretch>
            <a:fillRect/>
          </a:stretch>
        </p:blipFill>
        <p:spPr>
          <a:xfrm>
            <a:off x="386530" y="707010"/>
            <a:ext cx="11076464" cy="587206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
          <a:extLst>
            <a:ext uri="{FF2B5EF4-FFF2-40B4-BE49-F238E27FC236}">
              <a16:creationId xmlns:a16="http://schemas.microsoft.com/office/drawing/2014/main" id="{57540748-0DF6-2607-D59A-EC7E670580CD}"/>
            </a:ext>
          </a:extLst>
        </p:cNvPr>
        <p:cNvGrpSpPr/>
        <p:nvPr/>
      </p:nvGrpSpPr>
      <p:grpSpPr>
        <a:xfrm>
          <a:off x="0" y="0"/>
          <a:ext cx="0" cy="0"/>
          <a:chOff x="0" y="0"/>
          <a:chExt cx="0" cy="0"/>
        </a:xfrm>
      </p:grpSpPr>
      <p:sp>
        <p:nvSpPr>
          <p:cNvPr id="253" name="Google Shape;253;p37">
            <a:extLst>
              <a:ext uri="{FF2B5EF4-FFF2-40B4-BE49-F238E27FC236}">
                <a16:creationId xmlns:a16="http://schemas.microsoft.com/office/drawing/2014/main" id="{8EC174A0-9E48-DA8C-D437-0A54D9F91C17}"/>
              </a:ext>
            </a:extLst>
          </p:cNvPr>
          <p:cNvSpPr txBox="1">
            <a:spLocks noGrp="1"/>
          </p:cNvSpPr>
          <p:nvPr>
            <p:ph type="title"/>
          </p:nvPr>
        </p:nvSpPr>
        <p:spPr>
          <a:xfrm>
            <a:off x="2928366" y="48895"/>
            <a:ext cx="6335400" cy="13545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b="1"/>
              <a:t>MODULE 4: RESULTS</a:t>
            </a:r>
            <a:endParaRPr b="1"/>
          </a:p>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199F026-E7F3-B372-AC51-C3409D8A55B5}"/>
              </a:ext>
            </a:extLst>
          </p:cNvPr>
          <p:cNvPicPr>
            <a:picLocks noChangeAspect="1"/>
          </p:cNvPicPr>
          <p:nvPr/>
        </p:nvPicPr>
        <p:blipFill>
          <a:blip r:embed="rId3"/>
          <a:stretch>
            <a:fillRect/>
          </a:stretch>
        </p:blipFill>
        <p:spPr>
          <a:xfrm>
            <a:off x="1495194" y="890730"/>
            <a:ext cx="9383337" cy="5686541"/>
          </a:xfrm>
          <a:prstGeom prst="rect">
            <a:avLst/>
          </a:prstGeom>
        </p:spPr>
      </p:pic>
    </p:spTree>
    <p:extLst>
      <p:ext uri="{BB962C8B-B14F-4D97-AF65-F5344CB8AC3E}">
        <p14:creationId xmlns:p14="http://schemas.microsoft.com/office/powerpoint/2010/main" val="3474095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2928366" y="48895"/>
            <a:ext cx="6335400" cy="6774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b="1"/>
              <a:t>MODULE 4: RESULTS</a:t>
            </a:r>
            <a:endParaRPr/>
          </a:p>
        </p:txBody>
      </p:sp>
      <p:pic>
        <p:nvPicPr>
          <p:cNvPr id="3" name="Picture 2">
            <a:extLst>
              <a:ext uri="{FF2B5EF4-FFF2-40B4-BE49-F238E27FC236}">
                <a16:creationId xmlns:a16="http://schemas.microsoft.com/office/drawing/2014/main" id="{4BE32D49-FC34-9E39-BD13-7424EFD00373}"/>
              </a:ext>
            </a:extLst>
          </p:cNvPr>
          <p:cNvPicPr>
            <a:picLocks noChangeAspect="1"/>
          </p:cNvPicPr>
          <p:nvPr/>
        </p:nvPicPr>
        <p:blipFill>
          <a:blip r:embed="rId3"/>
          <a:stretch>
            <a:fillRect/>
          </a:stretch>
        </p:blipFill>
        <p:spPr>
          <a:xfrm>
            <a:off x="431599" y="1083972"/>
            <a:ext cx="10937125" cy="50151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9"/>
          <p:cNvSpPr txBox="1">
            <a:spLocks noGrp="1"/>
          </p:cNvSpPr>
          <p:nvPr>
            <p:ph type="title"/>
          </p:nvPr>
        </p:nvSpPr>
        <p:spPr>
          <a:xfrm>
            <a:off x="2928366" y="48895"/>
            <a:ext cx="6335400" cy="13545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b="1"/>
              <a:t>MODULE 4: RESULTS</a:t>
            </a:r>
            <a:endParaRPr/>
          </a:p>
          <a:p>
            <a:pPr marL="0" lvl="0" indent="0" algn="l" rtl="0">
              <a:spcBef>
                <a:spcPts val="0"/>
              </a:spcBef>
              <a:spcAft>
                <a:spcPts val="0"/>
              </a:spcAft>
              <a:buNone/>
            </a:pPr>
            <a:endParaRPr/>
          </a:p>
        </p:txBody>
      </p:sp>
      <p:sp>
        <p:nvSpPr>
          <p:cNvPr id="267" name="Google Shape;267;p39"/>
          <p:cNvSpPr txBox="1">
            <a:spLocks noGrp="1"/>
          </p:cNvSpPr>
          <p:nvPr>
            <p:ph type="body" idx="1"/>
          </p:nvPr>
        </p:nvSpPr>
        <p:spPr>
          <a:xfrm>
            <a:off x="752730" y="2539000"/>
            <a:ext cx="3689700" cy="2154900"/>
          </a:xfrm>
          <a:prstGeom prst="rect">
            <a:avLst/>
          </a:prstGeom>
        </p:spPr>
        <p:txBody>
          <a:bodyPr spcFirstLastPara="1" wrap="square" lIns="0" tIns="0" rIns="0" bIns="0" anchor="t" anchorCtr="0">
            <a:spAutoFit/>
          </a:bodyPr>
          <a:lstStyle/>
          <a:p>
            <a:pPr marL="457200" lvl="0" indent="-355600" algn="l" rtl="0">
              <a:spcBef>
                <a:spcPts val="0"/>
              </a:spcBef>
              <a:spcAft>
                <a:spcPts val="0"/>
              </a:spcAft>
              <a:buSzPts val="2000"/>
              <a:buChar char="●"/>
            </a:pPr>
            <a:r>
              <a:rPr lang="en-US" sz="2000"/>
              <a:t>The Confusion Matrix is Mentioned here for the Best Scores as of now .</a:t>
            </a:r>
            <a:endParaRPr sz="2000"/>
          </a:p>
          <a:p>
            <a:pPr marL="457200" lvl="0" indent="-355600" algn="l" rtl="0">
              <a:spcBef>
                <a:spcPts val="0"/>
              </a:spcBef>
              <a:spcAft>
                <a:spcPts val="0"/>
              </a:spcAft>
              <a:buSzPts val="2000"/>
              <a:buChar char="●"/>
            </a:pPr>
            <a:r>
              <a:rPr lang="en-US" sz="2000"/>
              <a:t>The TP , TN , FP , FN predictions are as follows.</a:t>
            </a:r>
            <a:endParaRPr sz="2000"/>
          </a:p>
          <a:p>
            <a:pPr marL="457200" lvl="0" indent="-355600" algn="l" rtl="0">
              <a:spcBef>
                <a:spcPts val="0"/>
              </a:spcBef>
              <a:spcAft>
                <a:spcPts val="0"/>
              </a:spcAft>
              <a:buSzPts val="2000"/>
              <a:buChar char="●"/>
            </a:pPr>
            <a:r>
              <a:rPr lang="en-US" sz="2000"/>
              <a:t>Thus , the Recall , Precision and the F1-Score are predicted </a:t>
            </a:r>
            <a:endParaRPr sz="2000"/>
          </a:p>
        </p:txBody>
      </p:sp>
      <p:pic>
        <p:nvPicPr>
          <p:cNvPr id="268" name="Google Shape;268;p39"/>
          <p:cNvPicPr preferRelativeResize="0"/>
          <p:nvPr/>
        </p:nvPicPr>
        <p:blipFill>
          <a:blip r:embed="rId3">
            <a:alphaModFix/>
          </a:blip>
          <a:stretch>
            <a:fillRect/>
          </a:stretch>
        </p:blipFill>
        <p:spPr>
          <a:xfrm>
            <a:off x="5103175" y="963925"/>
            <a:ext cx="6197326" cy="56782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2439E57D-F810-B42D-DC2F-FAF09A6E3439}"/>
            </a:ext>
          </a:extLst>
        </p:cNvPr>
        <p:cNvGrpSpPr/>
        <p:nvPr/>
      </p:nvGrpSpPr>
      <p:grpSpPr>
        <a:xfrm>
          <a:off x="0" y="0"/>
          <a:ext cx="0" cy="0"/>
          <a:chOff x="0" y="0"/>
          <a:chExt cx="0" cy="0"/>
        </a:xfrm>
      </p:grpSpPr>
      <p:sp>
        <p:nvSpPr>
          <p:cNvPr id="308" name="Google Shape;308;p45">
            <a:extLst>
              <a:ext uri="{FF2B5EF4-FFF2-40B4-BE49-F238E27FC236}">
                <a16:creationId xmlns:a16="http://schemas.microsoft.com/office/drawing/2014/main" id="{00F572C2-BB8F-1C0E-D7EF-4DFD2950B242}"/>
              </a:ext>
            </a:extLst>
          </p:cNvPr>
          <p:cNvSpPr txBox="1">
            <a:spLocks noGrp="1"/>
          </p:cNvSpPr>
          <p:nvPr>
            <p:ph type="body" idx="1"/>
          </p:nvPr>
        </p:nvSpPr>
        <p:spPr>
          <a:xfrm>
            <a:off x="2841797" y="138900"/>
            <a:ext cx="11223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a:t>MODULE 5: DEPLOYMENT</a:t>
            </a:r>
            <a:endParaRPr sz="4400" b="1"/>
          </a:p>
        </p:txBody>
      </p:sp>
      <p:sp>
        <p:nvSpPr>
          <p:cNvPr id="309" name="Google Shape;309;p45">
            <a:extLst>
              <a:ext uri="{FF2B5EF4-FFF2-40B4-BE49-F238E27FC236}">
                <a16:creationId xmlns:a16="http://schemas.microsoft.com/office/drawing/2014/main" id="{6ADB9EDD-0C9B-91AC-AEAA-A2B300BF38A5}"/>
              </a:ext>
            </a:extLst>
          </p:cNvPr>
          <p:cNvSpPr txBox="1"/>
          <p:nvPr/>
        </p:nvSpPr>
        <p:spPr>
          <a:xfrm>
            <a:off x="434625" y="4840725"/>
            <a:ext cx="11066400" cy="16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chemeClr val="dk1"/>
              </a:solidFill>
              <a:latin typeface="Times New Roman"/>
              <a:ea typeface="Times New Roman"/>
              <a:cs typeface="Times New Roman"/>
              <a:sym typeface="Times New Roman"/>
            </a:endParaRPr>
          </a:p>
        </p:txBody>
      </p:sp>
      <p:sp>
        <p:nvSpPr>
          <p:cNvPr id="310" name="Google Shape;310;p45">
            <a:extLst>
              <a:ext uri="{FF2B5EF4-FFF2-40B4-BE49-F238E27FC236}">
                <a16:creationId xmlns:a16="http://schemas.microsoft.com/office/drawing/2014/main" id="{7AD8F966-0BFA-3033-C9D0-0FA9DF59E1BF}"/>
              </a:ext>
            </a:extLst>
          </p:cNvPr>
          <p:cNvSpPr txBox="1"/>
          <p:nvPr/>
        </p:nvSpPr>
        <p:spPr>
          <a:xfrm>
            <a:off x="528075" y="735800"/>
            <a:ext cx="11423100" cy="1661963"/>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000"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2000" b="1"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0C2FA412-299D-A54D-CE15-B387752B22B4}"/>
              </a:ext>
            </a:extLst>
          </p:cNvPr>
          <p:cNvPicPr>
            <a:picLocks noChangeAspect="1"/>
          </p:cNvPicPr>
          <p:nvPr/>
        </p:nvPicPr>
        <p:blipFill>
          <a:blip r:embed="rId3"/>
          <a:stretch>
            <a:fillRect/>
          </a:stretch>
        </p:blipFill>
        <p:spPr>
          <a:xfrm>
            <a:off x="0" y="727576"/>
            <a:ext cx="12192000" cy="5394624"/>
          </a:xfrm>
          <a:prstGeom prst="rect">
            <a:avLst/>
          </a:prstGeom>
        </p:spPr>
      </p:pic>
    </p:spTree>
    <p:extLst>
      <p:ext uri="{BB962C8B-B14F-4D97-AF65-F5344CB8AC3E}">
        <p14:creationId xmlns:p14="http://schemas.microsoft.com/office/powerpoint/2010/main" val="1787328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2055966" y="-5"/>
            <a:ext cx="6335400" cy="1304700"/>
          </a:xfrm>
          <a:prstGeom prst="rect">
            <a:avLst/>
          </a:prstGeom>
          <a:noFill/>
          <a:ln>
            <a:noFill/>
          </a:ln>
        </p:spPr>
        <p:txBody>
          <a:bodyPr spcFirstLastPara="1" wrap="square" lIns="0" tIns="590875" rIns="0" bIns="0" anchor="t" anchorCtr="0">
            <a:spAutoFit/>
          </a:bodyPr>
          <a:lstStyle/>
          <a:p>
            <a:pPr marL="1932304" lvl="0" indent="0" algn="l" rtl="0">
              <a:lnSpc>
                <a:spcPct val="100000"/>
              </a:lnSpc>
              <a:spcBef>
                <a:spcPts val="0"/>
              </a:spcBef>
              <a:spcAft>
                <a:spcPts val="0"/>
              </a:spcAft>
              <a:buNone/>
            </a:pPr>
            <a:r>
              <a:rPr lang="en-US" sz="4600" b="1"/>
              <a:t>BASE PAPER</a:t>
            </a:r>
            <a:endParaRPr sz="4600" b="1"/>
          </a:p>
        </p:txBody>
      </p:sp>
      <p:sp>
        <p:nvSpPr>
          <p:cNvPr id="65" name="Google Shape;65;p10"/>
          <p:cNvSpPr txBox="1"/>
          <p:nvPr/>
        </p:nvSpPr>
        <p:spPr>
          <a:xfrm>
            <a:off x="761339" y="1823422"/>
            <a:ext cx="10167600" cy="1847400"/>
          </a:xfrm>
          <a:prstGeom prst="rect">
            <a:avLst/>
          </a:prstGeom>
          <a:noFill/>
          <a:ln>
            <a:noFill/>
          </a:ln>
        </p:spPr>
        <p:txBody>
          <a:bodyPr spcFirstLastPara="1" wrap="square" lIns="0" tIns="58400" rIns="0" bIns="0" anchor="t" anchorCtr="0">
            <a:spAutoFit/>
          </a:bodyPr>
          <a:lstStyle/>
          <a:p>
            <a:pPr marL="240029" marR="5080" lvl="0" indent="-240029" algn="l" rtl="0">
              <a:lnSpc>
                <a:spcPct val="89100"/>
              </a:lnSpc>
              <a:spcBef>
                <a:spcPts val="0"/>
              </a:spcBef>
              <a:spcAft>
                <a:spcPts val="0"/>
              </a:spcAft>
              <a:buSzPts val="3000"/>
              <a:buFont typeface="Arial"/>
              <a:buChar char="•"/>
            </a:pPr>
            <a:r>
              <a:rPr lang="en-US" sz="3000">
                <a:latin typeface="Times New Roman"/>
                <a:ea typeface="Times New Roman"/>
                <a:cs typeface="Times New Roman"/>
                <a:sym typeface="Times New Roman"/>
              </a:rPr>
              <a:t>[1] Xiao, Z., Chen, X., &amp; Zhou, L. (2023). Polyphonic piano transcription based on graph convolutional network. Signal Processing, 212, 109134. </a:t>
            </a:r>
            <a:endParaRPr sz="3000">
              <a:latin typeface="Times New Roman"/>
              <a:ea typeface="Times New Roman"/>
              <a:cs typeface="Times New Roman"/>
              <a:sym typeface="Times New Roman"/>
            </a:endParaRPr>
          </a:p>
          <a:p>
            <a:pPr marL="240029" lvl="0" indent="-240029" algn="l" rtl="0">
              <a:lnSpc>
                <a:spcPct val="100000"/>
              </a:lnSpc>
              <a:spcBef>
                <a:spcPts val="720"/>
              </a:spcBef>
              <a:spcAft>
                <a:spcPts val="0"/>
              </a:spcAft>
              <a:buSzPts val="3000"/>
              <a:buFont typeface="Arial"/>
              <a:buChar char="•"/>
            </a:pPr>
            <a:r>
              <a:rPr lang="en-US" sz="3000">
                <a:latin typeface="Times New Roman"/>
                <a:ea typeface="Times New Roman"/>
                <a:cs typeface="Times New Roman"/>
                <a:sym typeface="Times New Roman"/>
              </a:rPr>
              <a:t>Doi : </a:t>
            </a:r>
            <a:r>
              <a:rPr lang="en-US" sz="3000" u="sng">
                <a:solidFill>
                  <a:schemeClr val="hlink"/>
                </a:solidFill>
                <a:latin typeface="Times New Roman"/>
                <a:ea typeface="Times New Roman"/>
                <a:cs typeface="Times New Roman"/>
                <a:sym typeface="Times New Roman"/>
                <a:hlinkClick r:id="rId3"/>
              </a:rPr>
              <a:t>https://doi.org/10.1016/j.sigpro.2023.109134</a:t>
            </a:r>
            <a:endParaRPr sz="3000">
              <a:latin typeface="Times New Roman"/>
              <a:ea typeface="Times New Roman"/>
              <a:cs typeface="Times New Roman"/>
              <a:sym typeface="Times New Roman"/>
            </a:endParaRPr>
          </a:p>
        </p:txBody>
      </p:sp>
      <p:pic>
        <p:nvPicPr>
          <p:cNvPr id="66" name="Google Shape;66;p10"/>
          <p:cNvPicPr preferRelativeResize="0"/>
          <p:nvPr/>
        </p:nvPicPr>
        <p:blipFill rotWithShape="1">
          <a:blip r:embed="rId4">
            <a:alphaModFix/>
          </a:blip>
          <a:srcRect/>
          <a:stretch/>
        </p:blipFill>
        <p:spPr>
          <a:xfrm>
            <a:off x="9026017" y="91122"/>
            <a:ext cx="3038221" cy="737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495B3171-1B08-E13E-E328-9E8973A9126E}"/>
            </a:ext>
          </a:extLst>
        </p:cNvPr>
        <p:cNvGrpSpPr/>
        <p:nvPr/>
      </p:nvGrpSpPr>
      <p:grpSpPr>
        <a:xfrm>
          <a:off x="0" y="0"/>
          <a:ext cx="0" cy="0"/>
          <a:chOff x="0" y="0"/>
          <a:chExt cx="0" cy="0"/>
        </a:xfrm>
      </p:grpSpPr>
      <p:sp>
        <p:nvSpPr>
          <p:cNvPr id="308" name="Google Shape;308;p45">
            <a:extLst>
              <a:ext uri="{FF2B5EF4-FFF2-40B4-BE49-F238E27FC236}">
                <a16:creationId xmlns:a16="http://schemas.microsoft.com/office/drawing/2014/main" id="{52041B59-3E23-3FFC-4F09-9817CF69E1EE}"/>
              </a:ext>
            </a:extLst>
          </p:cNvPr>
          <p:cNvSpPr txBox="1">
            <a:spLocks noGrp="1"/>
          </p:cNvSpPr>
          <p:nvPr>
            <p:ph type="body" idx="1"/>
          </p:nvPr>
        </p:nvSpPr>
        <p:spPr>
          <a:xfrm>
            <a:off x="2841797" y="138900"/>
            <a:ext cx="11223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a:t>MODULE 5: DEPLOYMENT</a:t>
            </a:r>
            <a:endParaRPr sz="4400" b="1"/>
          </a:p>
        </p:txBody>
      </p:sp>
      <p:sp>
        <p:nvSpPr>
          <p:cNvPr id="309" name="Google Shape;309;p45">
            <a:extLst>
              <a:ext uri="{FF2B5EF4-FFF2-40B4-BE49-F238E27FC236}">
                <a16:creationId xmlns:a16="http://schemas.microsoft.com/office/drawing/2014/main" id="{CE09964D-0871-4F55-1229-9B0F702E4214}"/>
              </a:ext>
            </a:extLst>
          </p:cNvPr>
          <p:cNvSpPr txBox="1"/>
          <p:nvPr/>
        </p:nvSpPr>
        <p:spPr>
          <a:xfrm>
            <a:off x="434625" y="4840725"/>
            <a:ext cx="11066400" cy="16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chemeClr val="dk1"/>
              </a:solidFill>
              <a:latin typeface="Times New Roman"/>
              <a:ea typeface="Times New Roman"/>
              <a:cs typeface="Times New Roman"/>
              <a:sym typeface="Times New Roman"/>
            </a:endParaRPr>
          </a:p>
        </p:txBody>
      </p:sp>
      <p:sp>
        <p:nvSpPr>
          <p:cNvPr id="310" name="Google Shape;310;p45">
            <a:extLst>
              <a:ext uri="{FF2B5EF4-FFF2-40B4-BE49-F238E27FC236}">
                <a16:creationId xmlns:a16="http://schemas.microsoft.com/office/drawing/2014/main" id="{0FE3E066-02CD-BAD2-A89C-DCA672A2DA4B}"/>
              </a:ext>
            </a:extLst>
          </p:cNvPr>
          <p:cNvSpPr txBox="1"/>
          <p:nvPr/>
        </p:nvSpPr>
        <p:spPr>
          <a:xfrm>
            <a:off x="528075" y="735800"/>
            <a:ext cx="11423100" cy="1661963"/>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000"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2000"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A21C2D54-F73A-9407-C8A3-86982E1EDEF0}"/>
              </a:ext>
            </a:extLst>
          </p:cNvPr>
          <p:cNvPicPr>
            <a:picLocks noChangeAspect="1"/>
          </p:cNvPicPr>
          <p:nvPr/>
        </p:nvPicPr>
        <p:blipFill>
          <a:blip r:embed="rId3"/>
          <a:stretch>
            <a:fillRect/>
          </a:stretch>
        </p:blipFill>
        <p:spPr>
          <a:xfrm>
            <a:off x="289560" y="1093508"/>
            <a:ext cx="11612880" cy="5764491"/>
          </a:xfrm>
          <a:prstGeom prst="rect">
            <a:avLst/>
          </a:prstGeom>
        </p:spPr>
      </p:pic>
    </p:spTree>
    <p:extLst>
      <p:ext uri="{BB962C8B-B14F-4D97-AF65-F5344CB8AC3E}">
        <p14:creationId xmlns:p14="http://schemas.microsoft.com/office/powerpoint/2010/main" val="2805925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5DBEBF8F-FB0A-2E47-6916-C5BEB6775A3B}"/>
            </a:ext>
          </a:extLst>
        </p:cNvPr>
        <p:cNvGrpSpPr/>
        <p:nvPr/>
      </p:nvGrpSpPr>
      <p:grpSpPr>
        <a:xfrm>
          <a:off x="0" y="0"/>
          <a:ext cx="0" cy="0"/>
          <a:chOff x="0" y="0"/>
          <a:chExt cx="0" cy="0"/>
        </a:xfrm>
      </p:grpSpPr>
      <p:sp>
        <p:nvSpPr>
          <p:cNvPr id="308" name="Google Shape;308;p45">
            <a:extLst>
              <a:ext uri="{FF2B5EF4-FFF2-40B4-BE49-F238E27FC236}">
                <a16:creationId xmlns:a16="http://schemas.microsoft.com/office/drawing/2014/main" id="{9380C2C0-2871-A601-0F40-0F44CAABCA96}"/>
              </a:ext>
            </a:extLst>
          </p:cNvPr>
          <p:cNvSpPr txBox="1">
            <a:spLocks noGrp="1"/>
          </p:cNvSpPr>
          <p:nvPr>
            <p:ph type="body" idx="1"/>
          </p:nvPr>
        </p:nvSpPr>
        <p:spPr>
          <a:xfrm>
            <a:off x="2841797" y="138900"/>
            <a:ext cx="11223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a:t>MODULE 5: DEPLOYMENT</a:t>
            </a:r>
            <a:endParaRPr sz="4400" b="1"/>
          </a:p>
        </p:txBody>
      </p:sp>
      <p:sp>
        <p:nvSpPr>
          <p:cNvPr id="309" name="Google Shape;309;p45">
            <a:extLst>
              <a:ext uri="{FF2B5EF4-FFF2-40B4-BE49-F238E27FC236}">
                <a16:creationId xmlns:a16="http://schemas.microsoft.com/office/drawing/2014/main" id="{23FE9FB8-27F4-92DE-492A-22FA5F8D7B26}"/>
              </a:ext>
            </a:extLst>
          </p:cNvPr>
          <p:cNvSpPr txBox="1"/>
          <p:nvPr/>
        </p:nvSpPr>
        <p:spPr>
          <a:xfrm>
            <a:off x="434625" y="4840725"/>
            <a:ext cx="11066400" cy="16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chemeClr val="dk1"/>
              </a:solidFill>
              <a:latin typeface="Times New Roman"/>
              <a:ea typeface="Times New Roman"/>
              <a:cs typeface="Times New Roman"/>
              <a:sym typeface="Times New Roman"/>
            </a:endParaRPr>
          </a:p>
        </p:txBody>
      </p:sp>
      <p:sp>
        <p:nvSpPr>
          <p:cNvPr id="310" name="Google Shape;310;p45">
            <a:extLst>
              <a:ext uri="{FF2B5EF4-FFF2-40B4-BE49-F238E27FC236}">
                <a16:creationId xmlns:a16="http://schemas.microsoft.com/office/drawing/2014/main" id="{49FB9AC7-F7FA-6A28-CE1E-3A0A349BB8A7}"/>
              </a:ext>
            </a:extLst>
          </p:cNvPr>
          <p:cNvSpPr txBox="1"/>
          <p:nvPr/>
        </p:nvSpPr>
        <p:spPr>
          <a:xfrm>
            <a:off x="528075" y="735800"/>
            <a:ext cx="11423100" cy="1661963"/>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000"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2000" b="1"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9162AC0F-EB59-7B65-8F84-E3C71A22E5B5}"/>
              </a:ext>
            </a:extLst>
          </p:cNvPr>
          <p:cNvPicPr>
            <a:picLocks noChangeAspect="1"/>
          </p:cNvPicPr>
          <p:nvPr/>
        </p:nvPicPr>
        <p:blipFill>
          <a:blip r:embed="rId3"/>
          <a:stretch>
            <a:fillRect/>
          </a:stretch>
        </p:blipFill>
        <p:spPr>
          <a:xfrm>
            <a:off x="169127" y="816300"/>
            <a:ext cx="4774817" cy="5565646"/>
          </a:xfrm>
          <a:prstGeom prst="rect">
            <a:avLst/>
          </a:prstGeom>
        </p:spPr>
      </p:pic>
      <p:pic>
        <p:nvPicPr>
          <p:cNvPr id="6" name="Picture 5">
            <a:extLst>
              <a:ext uri="{FF2B5EF4-FFF2-40B4-BE49-F238E27FC236}">
                <a16:creationId xmlns:a16="http://schemas.microsoft.com/office/drawing/2014/main" id="{D43B503D-69B8-AAFE-5AF7-076080F99229}"/>
              </a:ext>
            </a:extLst>
          </p:cNvPr>
          <p:cNvPicPr>
            <a:picLocks noChangeAspect="1"/>
          </p:cNvPicPr>
          <p:nvPr/>
        </p:nvPicPr>
        <p:blipFill>
          <a:blip r:embed="rId4"/>
          <a:stretch>
            <a:fillRect/>
          </a:stretch>
        </p:blipFill>
        <p:spPr>
          <a:xfrm>
            <a:off x="5561204" y="898513"/>
            <a:ext cx="3124636" cy="5820587"/>
          </a:xfrm>
          <a:prstGeom prst="rect">
            <a:avLst/>
          </a:prstGeom>
        </p:spPr>
      </p:pic>
      <p:pic>
        <p:nvPicPr>
          <p:cNvPr id="8" name="Picture 7">
            <a:extLst>
              <a:ext uri="{FF2B5EF4-FFF2-40B4-BE49-F238E27FC236}">
                <a16:creationId xmlns:a16="http://schemas.microsoft.com/office/drawing/2014/main" id="{2D232D7C-0CCC-00CA-BC24-23E15245BCCE}"/>
              </a:ext>
            </a:extLst>
          </p:cNvPr>
          <p:cNvPicPr>
            <a:picLocks noChangeAspect="1"/>
          </p:cNvPicPr>
          <p:nvPr/>
        </p:nvPicPr>
        <p:blipFill>
          <a:blip r:embed="rId5"/>
          <a:stretch>
            <a:fillRect/>
          </a:stretch>
        </p:blipFill>
        <p:spPr>
          <a:xfrm>
            <a:off x="8674915" y="879459"/>
            <a:ext cx="2791215" cy="5858693"/>
          </a:xfrm>
          <a:prstGeom prst="rect">
            <a:avLst/>
          </a:prstGeom>
        </p:spPr>
      </p:pic>
    </p:spTree>
    <p:extLst>
      <p:ext uri="{BB962C8B-B14F-4D97-AF65-F5344CB8AC3E}">
        <p14:creationId xmlns:p14="http://schemas.microsoft.com/office/powerpoint/2010/main" val="2087608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ECD34C3B-E570-131D-37DD-39867E828C1B}"/>
            </a:ext>
          </a:extLst>
        </p:cNvPr>
        <p:cNvGrpSpPr/>
        <p:nvPr/>
      </p:nvGrpSpPr>
      <p:grpSpPr>
        <a:xfrm>
          <a:off x="0" y="0"/>
          <a:ext cx="0" cy="0"/>
          <a:chOff x="0" y="0"/>
          <a:chExt cx="0" cy="0"/>
        </a:xfrm>
      </p:grpSpPr>
      <p:sp>
        <p:nvSpPr>
          <p:cNvPr id="308" name="Google Shape;308;p45">
            <a:extLst>
              <a:ext uri="{FF2B5EF4-FFF2-40B4-BE49-F238E27FC236}">
                <a16:creationId xmlns:a16="http://schemas.microsoft.com/office/drawing/2014/main" id="{C9B7F052-49B0-4B2C-49B3-F2B8D8372575}"/>
              </a:ext>
            </a:extLst>
          </p:cNvPr>
          <p:cNvSpPr txBox="1">
            <a:spLocks noGrp="1"/>
          </p:cNvSpPr>
          <p:nvPr>
            <p:ph type="body" idx="1"/>
          </p:nvPr>
        </p:nvSpPr>
        <p:spPr>
          <a:xfrm>
            <a:off x="2841797" y="138900"/>
            <a:ext cx="11223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a:t>MODULE 5: DEPLOYMENT</a:t>
            </a:r>
            <a:endParaRPr sz="4400" b="1"/>
          </a:p>
        </p:txBody>
      </p:sp>
      <p:sp>
        <p:nvSpPr>
          <p:cNvPr id="309" name="Google Shape;309;p45">
            <a:extLst>
              <a:ext uri="{FF2B5EF4-FFF2-40B4-BE49-F238E27FC236}">
                <a16:creationId xmlns:a16="http://schemas.microsoft.com/office/drawing/2014/main" id="{6E10C56D-E642-53CE-EB3B-04AC10A04A0A}"/>
              </a:ext>
            </a:extLst>
          </p:cNvPr>
          <p:cNvSpPr txBox="1"/>
          <p:nvPr/>
        </p:nvSpPr>
        <p:spPr>
          <a:xfrm>
            <a:off x="434625" y="4840725"/>
            <a:ext cx="11066400" cy="16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chemeClr val="dk1"/>
              </a:solidFill>
              <a:latin typeface="Times New Roman"/>
              <a:ea typeface="Times New Roman"/>
              <a:cs typeface="Times New Roman"/>
              <a:sym typeface="Times New Roman"/>
            </a:endParaRPr>
          </a:p>
        </p:txBody>
      </p:sp>
      <p:sp>
        <p:nvSpPr>
          <p:cNvPr id="310" name="Google Shape;310;p45">
            <a:extLst>
              <a:ext uri="{FF2B5EF4-FFF2-40B4-BE49-F238E27FC236}">
                <a16:creationId xmlns:a16="http://schemas.microsoft.com/office/drawing/2014/main" id="{82CCFB8F-64FA-AF77-C24A-BCE86F55B74D}"/>
              </a:ext>
            </a:extLst>
          </p:cNvPr>
          <p:cNvSpPr txBox="1"/>
          <p:nvPr/>
        </p:nvSpPr>
        <p:spPr>
          <a:xfrm>
            <a:off x="528075" y="735800"/>
            <a:ext cx="11423100" cy="1661963"/>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000"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2000"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74F1033-7D16-EB7B-21B2-530A5CCCECCD}"/>
              </a:ext>
            </a:extLst>
          </p:cNvPr>
          <p:cNvPicPr>
            <a:picLocks noChangeAspect="1"/>
          </p:cNvPicPr>
          <p:nvPr/>
        </p:nvPicPr>
        <p:blipFill>
          <a:blip r:embed="rId3"/>
          <a:stretch>
            <a:fillRect/>
          </a:stretch>
        </p:blipFill>
        <p:spPr>
          <a:xfrm>
            <a:off x="2146578" y="1004998"/>
            <a:ext cx="7898843" cy="5228492"/>
          </a:xfrm>
          <a:prstGeom prst="rect">
            <a:avLst/>
          </a:prstGeom>
        </p:spPr>
      </p:pic>
    </p:spTree>
    <p:extLst>
      <p:ext uri="{BB962C8B-B14F-4D97-AF65-F5344CB8AC3E}">
        <p14:creationId xmlns:p14="http://schemas.microsoft.com/office/powerpoint/2010/main" val="3850427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5"/>
          <p:cNvSpPr txBox="1">
            <a:spLocks noGrp="1"/>
          </p:cNvSpPr>
          <p:nvPr>
            <p:ph type="body" idx="1"/>
          </p:nvPr>
        </p:nvSpPr>
        <p:spPr>
          <a:xfrm>
            <a:off x="2841797" y="138900"/>
            <a:ext cx="11223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a:t>MODULE 5: DEPLOYMENT</a:t>
            </a:r>
            <a:endParaRPr sz="4400" b="1"/>
          </a:p>
        </p:txBody>
      </p:sp>
      <p:sp>
        <p:nvSpPr>
          <p:cNvPr id="309" name="Google Shape;309;p45"/>
          <p:cNvSpPr txBox="1"/>
          <p:nvPr/>
        </p:nvSpPr>
        <p:spPr>
          <a:xfrm>
            <a:off x="434625" y="4840725"/>
            <a:ext cx="11066400" cy="16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chemeClr val="dk1"/>
              </a:solidFill>
              <a:latin typeface="Times New Roman"/>
              <a:ea typeface="Times New Roman"/>
              <a:cs typeface="Times New Roman"/>
              <a:sym typeface="Times New Roman"/>
            </a:endParaRPr>
          </a:p>
        </p:txBody>
      </p:sp>
      <p:sp>
        <p:nvSpPr>
          <p:cNvPr id="310" name="Google Shape;310;p45"/>
          <p:cNvSpPr txBox="1"/>
          <p:nvPr/>
        </p:nvSpPr>
        <p:spPr>
          <a:xfrm>
            <a:off x="528075" y="735800"/>
            <a:ext cx="11423100" cy="769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Web Hosting</a:t>
            </a:r>
            <a:endParaRPr sz="28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0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400" b="1">
                <a:solidFill>
                  <a:schemeClr val="dk1"/>
                </a:solidFill>
                <a:latin typeface="Times New Roman"/>
                <a:ea typeface="Times New Roman"/>
                <a:cs typeface="Times New Roman"/>
                <a:sym typeface="Times New Roman"/>
              </a:rPr>
              <a:t>Framework</a:t>
            </a:r>
            <a:endParaRPr sz="2400" b="1">
              <a:solidFill>
                <a:schemeClr val="dk1"/>
              </a:solidFill>
              <a:latin typeface="Times New Roman"/>
              <a:ea typeface="Times New Roman"/>
              <a:cs typeface="Times New Roman"/>
              <a:sym typeface="Times New Roman"/>
            </a:endParaRPr>
          </a:p>
          <a:p>
            <a:pPr marL="457200" lvl="0" indent="-355600" algn="l" rtl="0">
              <a:lnSpc>
                <a:spcPct val="115000"/>
              </a:lnSpc>
              <a:spcBef>
                <a:spcPts val="12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A django project was created to serve as the backend for this project.</a:t>
            </a:r>
            <a:endParaRPr sz="200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HTML5/CSS and JavaScript were utilised to implement the required front-end aspects of the web-application.</a:t>
            </a:r>
            <a:endParaRPr sz="2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400" b="1">
                <a:solidFill>
                  <a:schemeClr val="dk1"/>
                </a:solidFill>
                <a:latin typeface="Times New Roman"/>
                <a:ea typeface="Times New Roman"/>
                <a:cs typeface="Times New Roman"/>
                <a:sym typeface="Times New Roman"/>
              </a:rPr>
              <a:t>File Transfer &amp; Authentication</a:t>
            </a:r>
            <a:endParaRPr sz="2400" b="1">
              <a:solidFill>
                <a:schemeClr val="dk1"/>
              </a:solidFill>
              <a:latin typeface="Times New Roman"/>
              <a:ea typeface="Times New Roman"/>
              <a:cs typeface="Times New Roman"/>
              <a:sym typeface="Times New Roman"/>
            </a:endParaRPr>
          </a:p>
          <a:p>
            <a:pPr marL="457200" lvl="0" indent="-355600" algn="l" rtl="0">
              <a:lnSpc>
                <a:spcPct val="115000"/>
              </a:lnSpc>
              <a:spcBef>
                <a:spcPts val="12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To facilitate the ease in processing the files, a sessions token has been implemented for each incoming client session in django duly serving the purpose of authentication.</a:t>
            </a:r>
            <a:endParaRPr sz="200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Basic HTTP is utilised to transfer audio files from client to server and the output file from server to client.</a:t>
            </a:r>
            <a:endParaRPr sz="2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400" b="1">
                <a:solidFill>
                  <a:schemeClr val="dk1"/>
                </a:solidFill>
                <a:latin typeface="Times New Roman"/>
                <a:ea typeface="Times New Roman"/>
                <a:cs typeface="Times New Roman"/>
                <a:sym typeface="Times New Roman"/>
              </a:rPr>
              <a:t>Hosting</a:t>
            </a:r>
            <a:endParaRPr sz="2400" b="1">
              <a:solidFill>
                <a:schemeClr val="dk1"/>
              </a:solidFill>
              <a:latin typeface="Times New Roman"/>
              <a:ea typeface="Times New Roman"/>
              <a:cs typeface="Times New Roman"/>
              <a:sym typeface="Times New Roman"/>
            </a:endParaRPr>
          </a:p>
          <a:p>
            <a:pPr marL="457200" lvl="0" indent="-355600" algn="l" rtl="0">
              <a:lnSpc>
                <a:spcPct val="115000"/>
              </a:lnSpc>
              <a:spcBef>
                <a:spcPts val="6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For development and testing, the project was hosted locally to facilitate quick responses and instant error corrections.</a:t>
            </a:r>
            <a:endParaRPr sz="200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For production, the Django project was tunneled through an ngrok server to make it publicly accessible across all networks via the provided URL.</a:t>
            </a:r>
            <a:endParaRPr sz="20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endParaRPr sz="2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0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2000" b="1">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6"/>
          <p:cNvSpPr txBox="1">
            <a:spLocks noGrp="1"/>
          </p:cNvSpPr>
          <p:nvPr>
            <p:ph type="body" idx="1"/>
          </p:nvPr>
        </p:nvSpPr>
        <p:spPr>
          <a:xfrm>
            <a:off x="2841797" y="138900"/>
            <a:ext cx="11223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a:t>MODULE 5: DEPLOYMENT</a:t>
            </a:r>
            <a:endParaRPr sz="4400" b="1"/>
          </a:p>
        </p:txBody>
      </p:sp>
      <p:sp>
        <p:nvSpPr>
          <p:cNvPr id="316" name="Google Shape;316;p46"/>
          <p:cNvSpPr txBox="1"/>
          <p:nvPr/>
        </p:nvSpPr>
        <p:spPr>
          <a:xfrm>
            <a:off x="434625" y="4840725"/>
            <a:ext cx="11066400" cy="16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chemeClr val="dk1"/>
              </a:solidFill>
              <a:latin typeface="Times New Roman"/>
              <a:ea typeface="Times New Roman"/>
              <a:cs typeface="Times New Roman"/>
              <a:sym typeface="Times New Roman"/>
            </a:endParaRPr>
          </a:p>
        </p:txBody>
      </p:sp>
      <p:sp>
        <p:nvSpPr>
          <p:cNvPr id="317" name="Google Shape;317;p46"/>
          <p:cNvSpPr txBox="1"/>
          <p:nvPr/>
        </p:nvSpPr>
        <p:spPr>
          <a:xfrm>
            <a:off x="528075" y="735800"/>
            <a:ext cx="11423100" cy="734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Web Hosting</a:t>
            </a:r>
            <a:endParaRPr sz="28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0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400" b="1">
                <a:solidFill>
                  <a:schemeClr val="dk1"/>
                </a:solidFill>
                <a:latin typeface="Times New Roman"/>
                <a:ea typeface="Times New Roman"/>
                <a:cs typeface="Times New Roman"/>
                <a:sym typeface="Times New Roman"/>
              </a:rPr>
              <a:t>Front-End</a:t>
            </a:r>
            <a:endParaRPr sz="2400" b="1">
              <a:solidFill>
                <a:schemeClr val="dk1"/>
              </a:solidFill>
              <a:latin typeface="Times New Roman"/>
              <a:ea typeface="Times New Roman"/>
              <a:cs typeface="Times New Roman"/>
              <a:sym typeface="Times New Roman"/>
            </a:endParaRPr>
          </a:p>
          <a:p>
            <a:pPr marL="457200" lvl="0" indent="-355600" algn="l" rtl="0">
              <a:lnSpc>
                <a:spcPct val="115000"/>
              </a:lnSpc>
              <a:spcBef>
                <a:spcPts val="12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django project contains the templates required to serve the frontend designs for the project.</a:t>
            </a:r>
            <a:endParaRPr sz="200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entire design of the webpage was created using HTML5 and CSS for appearance and JavaScript functions for implementation.</a:t>
            </a:r>
            <a:endParaRPr sz="2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400" b="1">
                <a:solidFill>
                  <a:schemeClr val="dk1"/>
                </a:solidFill>
                <a:latin typeface="Times New Roman"/>
                <a:ea typeface="Times New Roman"/>
                <a:cs typeface="Times New Roman"/>
                <a:sym typeface="Times New Roman"/>
              </a:rPr>
              <a:t>Layout</a:t>
            </a:r>
            <a:endParaRPr sz="2400" b="1">
              <a:solidFill>
                <a:schemeClr val="dk1"/>
              </a:solidFill>
              <a:latin typeface="Times New Roman"/>
              <a:ea typeface="Times New Roman"/>
              <a:cs typeface="Times New Roman"/>
              <a:sym typeface="Times New Roman"/>
            </a:endParaRPr>
          </a:p>
          <a:p>
            <a:pPr marL="457200" lvl="0" indent="-355600" algn="l" rtl="0">
              <a:lnSpc>
                <a:spcPct val="115000"/>
              </a:lnSpc>
              <a:spcBef>
                <a:spcPts val="12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An initial landing page was designed using HTML5 and styled using CSS to represent the webpage in a visually appealing and interactive manner.</a:t>
            </a:r>
            <a:endParaRPr sz="200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template design of the landing page was reused to populate the base design across all pages.</a:t>
            </a:r>
            <a:endParaRPr sz="2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400" b="1">
                <a:solidFill>
                  <a:schemeClr val="dk1"/>
                </a:solidFill>
                <a:latin typeface="Times New Roman"/>
                <a:ea typeface="Times New Roman"/>
                <a:cs typeface="Times New Roman"/>
                <a:sym typeface="Times New Roman"/>
              </a:rPr>
              <a:t>File Handling</a:t>
            </a:r>
            <a:endParaRPr sz="2400" b="1">
              <a:solidFill>
                <a:schemeClr val="dk1"/>
              </a:solidFill>
              <a:latin typeface="Times New Roman"/>
              <a:ea typeface="Times New Roman"/>
              <a:cs typeface="Times New Roman"/>
              <a:sym typeface="Times New Roman"/>
            </a:endParaRPr>
          </a:p>
          <a:p>
            <a:pPr marL="457200" lvl="0" indent="-355600" algn="l" rtl="0">
              <a:lnSpc>
                <a:spcPct val="115000"/>
              </a:lnSpc>
              <a:spcBef>
                <a:spcPts val="6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In each request by the client to access our web application, file handling was done using HTML multi-file forms and the uploaded file was transferred to our server via HTTP protocol.</a:t>
            </a:r>
            <a:endParaRPr sz="200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Speed of file transfer is dependent on the speed of the network utilised by the client only.</a:t>
            </a:r>
            <a:endParaRPr sz="20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endParaRPr sz="2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0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2000" b="1">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7"/>
          <p:cNvSpPr txBox="1">
            <a:spLocks noGrp="1"/>
          </p:cNvSpPr>
          <p:nvPr>
            <p:ph type="body" idx="1"/>
          </p:nvPr>
        </p:nvSpPr>
        <p:spPr>
          <a:xfrm>
            <a:off x="2841797" y="138900"/>
            <a:ext cx="11223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a:t>MODULE 5: DEPLOYMENT</a:t>
            </a:r>
            <a:endParaRPr sz="4400" b="1"/>
          </a:p>
        </p:txBody>
      </p:sp>
      <p:sp>
        <p:nvSpPr>
          <p:cNvPr id="323" name="Google Shape;323;p47"/>
          <p:cNvSpPr txBox="1"/>
          <p:nvPr/>
        </p:nvSpPr>
        <p:spPr>
          <a:xfrm>
            <a:off x="434625" y="4840725"/>
            <a:ext cx="11066400" cy="16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chemeClr val="dk1"/>
              </a:solidFill>
              <a:latin typeface="Times New Roman"/>
              <a:ea typeface="Times New Roman"/>
              <a:cs typeface="Times New Roman"/>
              <a:sym typeface="Times New Roman"/>
            </a:endParaRPr>
          </a:p>
        </p:txBody>
      </p:sp>
      <p:sp>
        <p:nvSpPr>
          <p:cNvPr id="324" name="Google Shape;324;p47"/>
          <p:cNvSpPr txBox="1"/>
          <p:nvPr/>
        </p:nvSpPr>
        <p:spPr>
          <a:xfrm>
            <a:off x="528075" y="735800"/>
            <a:ext cx="11423100" cy="739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Web Hosting</a:t>
            </a:r>
            <a:endParaRPr sz="28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0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400" b="1">
                <a:solidFill>
                  <a:schemeClr val="dk1"/>
                </a:solidFill>
                <a:latin typeface="Times New Roman"/>
                <a:ea typeface="Times New Roman"/>
                <a:cs typeface="Times New Roman"/>
                <a:sym typeface="Times New Roman"/>
              </a:rPr>
              <a:t>Back-End</a:t>
            </a:r>
            <a:endParaRPr sz="2400" b="1">
              <a:solidFill>
                <a:schemeClr val="dk1"/>
              </a:solidFill>
              <a:latin typeface="Times New Roman"/>
              <a:ea typeface="Times New Roman"/>
              <a:cs typeface="Times New Roman"/>
              <a:sym typeface="Times New Roman"/>
            </a:endParaRPr>
          </a:p>
          <a:p>
            <a:pPr marL="457200" lvl="0" indent="-355600" algn="l" rtl="0">
              <a:lnSpc>
                <a:spcPct val="115000"/>
              </a:lnSpc>
              <a:spcBef>
                <a:spcPts val="12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major backend framework of the web application was rendered using django.</a:t>
            </a:r>
            <a:endParaRPr sz="200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django project was hosted locally during testing and validation phases via a public network and ngrok tunneling was utilised to provide a public url for access across all networks.</a:t>
            </a:r>
            <a:endParaRPr sz="2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400" b="1">
                <a:solidFill>
                  <a:schemeClr val="dk1"/>
                </a:solidFill>
                <a:latin typeface="Times New Roman"/>
                <a:ea typeface="Times New Roman"/>
                <a:cs typeface="Times New Roman"/>
                <a:sym typeface="Times New Roman"/>
              </a:rPr>
              <a:t>Scope for the Future</a:t>
            </a:r>
            <a:endParaRPr sz="2400" b="1">
              <a:solidFill>
                <a:schemeClr val="dk1"/>
              </a:solidFill>
              <a:latin typeface="Times New Roman"/>
              <a:ea typeface="Times New Roman"/>
              <a:cs typeface="Times New Roman"/>
              <a:sym typeface="Times New Roman"/>
            </a:endParaRPr>
          </a:p>
          <a:p>
            <a:pPr marL="457200" lvl="0" indent="-355600" algn="l" rtl="0">
              <a:lnSpc>
                <a:spcPct val="115000"/>
              </a:lnSpc>
              <a:spcBef>
                <a:spcPts val="12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.h5 file of the CR-GCN model should be integrated with the django framework in order to complete the full back-end implementation of the project.</a:t>
            </a:r>
            <a:endParaRPr sz="200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At each client request, the file received by the server should be passed as a testing input to the model and the model should return the corresponding MIDI (musical instrument digital interface) files that match the audio file passed as input.</a:t>
            </a:r>
            <a:endParaRPr sz="200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generated MIDI file should be converted into an equivalent image file consisting of the musical notes played in the audio file.</a:t>
            </a:r>
            <a:endParaRPr sz="200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image thus generated should be displayed to the client via the web application.</a:t>
            </a:r>
            <a:endParaRPr sz="20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endParaRPr sz="2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0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2000" b="1">
              <a:solidFill>
                <a:schemeClr val="dk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8"/>
          <p:cNvSpPr txBox="1">
            <a:spLocks noGrp="1"/>
          </p:cNvSpPr>
          <p:nvPr>
            <p:ph type="body" idx="1"/>
          </p:nvPr>
        </p:nvSpPr>
        <p:spPr>
          <a:xfrm>
            <a:off x="2841797" y="138900"/>
            <a:ext cx="11223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a:t>MODULE 5: DEPLOYMENT</a:t>
            </a:r>
            <a:endParaRPr sz="4400" b="1"/>
          </a:p>
        </p:txBody>
      </p:sp>
      <p:sp>
        <p:nvSpPr>
          <p:cNvPr id="330" name="Google Shape;330;p48"/>
          <p:cNvSpPr txBox="1"/>
          <p:nvPr/>
        </p:nvSpPr>
        <p:spPr>
          <a:xfrm>
            <a:off x="434625" y="4840725"/>
            <a:ext cx="11066400" cy="16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chemeClr val="dk1"/>
              </a:solidFill>
              <a:latin typeface="Times New Roman"/>
              <a:ea typeface="Times New Roman"/>
              <a:cs typeface="Times New Roman"/>
              <a:sym typeface="Times New Roman"/>
            </a:endParaRPr>
          </a:p>
        </p:txBody>
      </p:sp>
      <p:pic>
        <p:nvPicPr>
          <p:cNvPr id="331" name="Google Shape;331;p48"/>
          <p:cNvPicPr preferRelativeResize="0"/>
          <p:nvPr/>
        </p:nvPicPr>
        <p:blipFill>
          <a:blip r:embed="rId3">
            <a:alphaModFix/>
          </a:blip>
          <a:stretch>
            <a:fillRect/>
          </a:stretch>
        </p:blipFill>
        <p:spPr>
          <a:xfrm>
            <a:off x="0" y="816300"/>
            <a:ext cx="12192002" cy="6041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E4FAB125-9282-A7F7-A12A-436BEF99BA50}"/>
            </a:ext>
          </a:extLst>
        </p:cNvPr>
        <p:cNvGrpSpPr/>
        <p:nvPr/>
      </p:nvGrpSpPr>
      <p:grpSpPr>
        <a:xfrm>
          <a:off x="0" y="0"/>
          <a:ext cx="0" cy="0"/>
          <a:chOff x="0" y="0"/>
          <a:chExt cx="0" cy="0"/>
        </a:xfrm>
      </p:grpSpPr>
      <p:sp>
        <p:nvSpPr>
          <p:cNvPr id="329" name="Google Shape;329;p48">
            <a:extLst>
              <a:ext uri="{FF2B5EF4-FFF2-40B4-BE49-F238E27FC236}">
                <a16:creationId xmlns:a16="http://schemas.microsoft.com/office/drawing/2014/main" id="{03A7DD38-D67F-B1D9-55DF-5FAC2DB7B68B}"/>
              </a:ext>
            </a:extLst>
          </p:cNvPr>
          <p:cNvSpPr txBox="1">
            <a:spLocks noGrp="1"/>
          </p:cNvSpPr>
          <p:nvPr>
            <p:ph type="body" idx="1"/>
          </p:nvPr>
        </p:nvSpPr>
        <p:spPr>
          <a:xfrm>
            <a:off x="2841797" y="138900"/>
            <a:ext cx="112236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dirty="0"/>
              <a:t>MODULE 6: CONCLUSION</a:t>
            </a:r>
            <a:endParaRPr sz="4400" b="1" dirty="0"/>
          </a:p>
        </p:txBody>
      </p:sp>
      <p:sp>
        <p:nvSpPr>
          <p:cNvPr id="330" name="Google Shape;330;p48">
            <a:extLst>
              <a:ext uri="{FF2B5EF4-FFF2-40B4-BE49-F238E27FC236}">
                <a16:creationId xmlns:a16="http://schemas.microsoft.com/office/drawing/2014/main" id="{E3CA3A04-963B-3E00-2FFA-F7DA9AB938AD}"/>
              </a:ext>
            </a:extLst>
          </p:cNvPr>
          <p:cNvSpPr txBox="1"/>
          <p:nvPr/>
        </p:nvSpPr>
        <p:spPr>
          <a:xfrm>
            <a:off x="434625" y="4840725"/>
            <a:ext cx="11066400" cy="16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chemeClr val="dk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2E9974B2-A3BF-4472-FB7A-5AEB57751138}"/>
              </a:ext>
            </a:extLst>
          </p:cNvPr>
          <p:cNvSpPr txBox="1"/>
          <p:nvPr/>
        </p:nvSpPr>
        <p:spPr>
          <a:xfrm>
            <a:off x="622169" y="1082396"/>
            <a:ext cx="11223600" cy="5170646"/>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this study, we introduced an enhanced CR-GCN model for polyphonic piano transcription, achieving a frame-level F1 score of 0.8588 on the MAESTRO dataset, demonstrating competitive performance in a challenging task</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Our model surpassed several established baselines, including the reimplemented Onsets and Frames (0.7894), the Autoregressive Multi-State Note Model (0.8412), and the CNN-Transformer (0.8200), highlighting the effectiveness of our proposed enhancements, such as the bidirectional LSTM and refined adjacency matrix construction. </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However, it did not reach the original CR-GCN’s performance (0.9277), revealing limitations in handling intricate polyphonic structures, particularly evident from the high false negatives (540,051) in the confusion matrix, which indicate difficulties in detecting overlapping or quieter notes. The stable training and validation loss curves further confirm the model’s convergence, though slight divergence after 50 epochs suggests potential overfitting risks.</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For future work, integrating attention mechanisms within the GCN architecture could improve the model’s ability to capture note interdependencies more effectively, while advanced data augmentation techniques, such as synthetic noise injection, may address the issue of missed notes</a:t>
            </a: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Additionally, exploring transfer learning with diverse datasets like MAPS or real-world recordings could enhance generalizability, ensuring the model performs robustly across varied musical scenarios and recording conditions.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2019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360"/>
        <p:cNvGrpSpPr/>
        <p:nvPr/>
      </p:nvGrpSpPr>
      <p:grpSpPr>
        <a:xfrm>
          <a:off x="0" y="0"/>
          <a:ext cx="0" cy="0"/>
          <a:chOff x="0" y="0"/>
          <a:chExt cx="0" cy="0"/>
        </a:xfrm>
      </p:grpSpPr>
      <p:sp>
        <p:nvSpPr>
          <p:cNvPr id="361" name="Google Shape;361;p52"/>
          <p:cNvSpPr txBox="1">
            <a:spLocks noGrp="1"/>
          </p:cNvSpPr>
          <p:nvPr>
            <p:ph type="title"/>
          </p:nvPr>
        </p:nvSpPr>
        <p:spPr>
          <a:xfrm>
            <a:off x="2928366" y="48895"/>
            <a:ext cx="6335400" cy="971100"/>
          </a:xfrm>
          <a:prstGeom prst="rect">
            <a:avLst/>
          </a:prstGeom>
          <a:noFill/>
          <a:ln>
            <a:noFill/>
          </a:ln>
        </p:spPr>
        <p:txBody>
          <a:bodyPr spcFirstLastPara="1" wrap="square" lIns="0" tIns="290950" rIns="0" bIns="0" anchor="t" anchorCtr="0">
            <a:spAutoFit/>
          </a:bodyPr>
          <a:lstStyle/>
          <a:p>
            <a:pPr marL="1411605" lvl="0" indent="0" algn="l" rtl="0">
              <a:lnSpc>
                <a:spcPct val="100000"/>
              </a:lnSpc>
              <a:spcBef>
                <a:spcPts val="0"/>
              </a:spcBef>
              <a:spcAft>
                <a:spcPts val="0"/>
              </a:spcAft>
              <a:buNone/>
            </a:pPr>
            <a:r>
              <a:rPr lang="en-US" b="1"/>
              <a:t>REFERENCES</a:t>
            </a:r>
            <a:endParaRPr b="1"/>
          </a:p>
        </p:txBody>
      </p:sp>
      <p:sp>
        <p:nvSpPr>
          <p:cNvPr id="362" name="Google Shape;362;p52"/>
          <p:cNvSpPr txBox="1"/>
          <p:nvPr/>
        </p:nvSpPr>
        <p:spPr>
          <a:xfrm>
            <a:off x="932814" y="1162136"/>
            <a:ext cx="10326300" cy="5334600"/>
          </a:xfrm>
          <a:prstGeom prst="rect">
            <a:avLst/>
          </a:prstGeom>
          <a:noFill/>
          <a:ln>
            <a:noFill/>
          </a:ln>
        </p:spPr>
        <p:txBody>
          <a:bodyPr spcFirstLastPara="1" wrap="square" lIns="0" tIns="47625" rIns="0" bIns="0" anchor="t" anchorCtr="0">
            <a:spAutoFit/>
          </a:bodyPr>
          <a:lstStyle/>
          <a:p>
            <a:pPr marL="369570" marR="135890" lvl="0" indent="-356870" algn="l" rtl="0">
              <a:lnSpc>
                <a:spcPct val="108000"/>
              </a:lnSpc>
              <a:spcBef>
                <a:spcPts val="0"/>
              </a:spcBef>
              <a:spcAft>
                <a:spcPts val="0"/>
              </a:spcAft>
              <a:buSzPts val="2000"/>
              <a:buFont typeface="Times New Roman"/>
              <a:buAutoNum type="arabicPlain"/>
            </a:pPr>
            <a:r>
              <a:rPr lang="en-US" sz="2000">
                <a:solidFill>
                  <a:srgbClr val="222222"/>
                </a:solidFill>
                <a:highlight>
                  <a:srgbClr val="FFFFFF"/>
                </a:highlight>
                <a:latin typeface="Times New Roman"/>
                <a:ea typeface="Times New Roman"/>
                <a:cs typeface="Times New Roman"/>
                <a:sym typeface="Times New Roman"/>
              </a:rPr>
              <a:t>Xiao, Z., Chen, X., &amp; Zhou, L. (2023). Polyphonic piano transcription based on graph convolutional network. </a:t>
            </a:r>
            <a:r>
              <a:rPr lang="en-US" sz="2000" i="1">
                <a:solidFill>
                  <a:srgbClr val="222222"/>
                </a:solidFill>
                <a:highlight>
                  <a:srgbClr val="FFFFFF"/>
                </a:highlight>
                <a:latin typeface="Times New Roman"/>
                <a:ea typeface="Times New Roman"/>
                <a:cs typeface="Times New Roman"/>
                <a:sym typeface="Times New Roman"/>
              </a:rPr>
              <a:t>Signal Processing</a:t>
            </a:r>
            <a:r>
              <a:rPr lang="en-US" sz="2000">
                <a:solidFill>
                  <a:srgbClr val="222222"/>
                </a:solidFill>
                <a:highlight>
                  <a:srgbClr val="FFFFFF"/>
                </a:highlight>
                <a:latin typeface="Times New Roman"/>
                <a:ea typeface="Times New Roman"/>
                <a:cs typeface="Times New Roman"/>
                <a:sym typeface="Times New Roman"/>
              </a:rPr>
              <a:t>, </a:t>
            </a:r>
            <a:r>
              <a:rPr lang="en-US" sz="2000" i="1">
                <a:solidFill>
                  <a:srgbClr val="222222"/>
                </a:solidFill>
                <a:highlight>
                  <a:srgbClr val="FFFFFF"/>
                </a:highlight>
                <a:latin typeface="Times New Roman"/>
                <a:ea typeface="Times New Roman"/>
                <a:cs typeface="Times New Roman"/>
                <a:sym typeface="Times New Roman"/>
              </a:rPr>
              <a:t>212</a:t>
            </a:r>
            <a:r>
              <a:rPr lang="en-US" sz="2000">
                <a:solidFill>
                  <a:srgbClr val="222222"/>
                </a:solidFill>
                <a:highlight>
                  <a:srgbClr val="FFFFFF"/>
                </a:highlight>
                <a:latin typeface="Times New Roman"/>
                <a:ea typeface="Times New Roman"/>
                <a:cs typeface="Times New Roman"/>
                <a:sym typeface="Times New Roman"/>
              </a:rPr>
              <a:t>, 109134.</a:t>
            </a:r>
            <a:endParaRPr sz="3000">
              <a:latin typeface="Times New Roman"/>
              <a:ea typeface="Times New Roman"/>
              <a:cs typeface="Times New Roman"/>
              <a:sym typeface="Times New Roman"/>
            </a:endParaRPr>
          </a:p>
          <a:p>
            <a:pPr marL="365760" lvl="0" indent="-353060" algn="l" rtl="0">
              <a:lnSpc>
                <a:spcPct val="114000"/>
              </a:lnSpc>
              <a:spcBef>
                <a:spcPts val="725"/>
              </a:spcBef>
              <a:spcAft>
                <a:spcPts val="0"/>
              </a:spcAft>
              <a:buSzPts val="2000"/>
              <a:buFont typeface="Times New Roman"/>
              <a:buAutoNum type="arabicPlain"/>
            </a:pPr>
            <a:r>
              <a:rPr lang="en-US" sz="2000">
                <a:solidFill>
                  <a:srgbClr val="222222"/>
                </a:solidFill>
                <a:highlight>
                  <a:srgbClr val="FFFFFF"/>
                </a:highlight>
                <a:latin typeface="Times New Roman"/>
                <a:ea typeface="Times New Roman"/>
                <a:cs typeface="Times New Roman"/>
                <a:sym typeface="Times New Roman"/>
              </a:rPr>
              <a:t>Edwards, D., Dixon, S., Benetos, E., Maezawa, A., &amp; Kusaka, Y. (2024). A Data-Driven Analysis of Robust Automatic Piano Transcription. </a:t>
            </a:r>
            <a:r>
              <a:rPr lang="en-US" sz="2000" i="1">
                <a:solidFill>
                  <a:srgbClr val="222222"/>
                </a:solidFill>
                <a:highlight>
                  <a:srgbClr val="FFFFFF"/>
                </a:highlight>
                <a:latin typeface="Times New Roman"/>
                <a:ea typeface="Times New Roman"/>
                <a:cs typeface="Times New Roman"/>
                <a:sym typeface="Times New Roman"/>
              </a:rPr>
              <a:t>IEEE Signal Processing Letters</a:t>
            </a:r>
            <a:r>
              <a:rPr lang="en-US" sz="2000">
                <a:solidFill>
                  <a:srgbClr val="222222"/>
                </a:solidFill>
                <a:highlight>
                  <a:srgbClr val="FFFFFF"/>
                </a:highlight>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marL="370205" marR="104139" lvl="0" indent="-357505" algn="l" rtl="0">
              <a:lnSpc>
                <a:spcPct val="108000"/>
              </a:lnSpc>
              <a:spcBef>
                <a:spcPts val="1040"/>
              </a:spcBef>
              <a:spcAft>
                <a:spcPts val="0"/>
              </a:spcAft>
              <a:buSzPts val="2000"/>
              <a:buFont typeface="Times New Roman"/>
              <a:buAutoNum type="arabicPlain" startAt="3"/>
            </a:pPr>
            <a:r>
              <a:rPr lang="en-US" sz="2000">
                <a:solidFill>
                  <a:srgbClr val="222222"/>
                </a:solidFill>
                <a:highlight>
                  <a:srgbClr val="FFFFFF"/>
                </a:highlight>
                <a:latin typeface="Times New Roman"/>
                <a:ea typeface="Times New Roman"/>
                <a:cs typeface="Times New Roman"/>
                <a:sym typeface="Times New Roman"/>
              </a:rPr>
              <a:t>Saputra, F., Namyu, U. G., Vincent, D. S., &amp; Gema, A. P. (2021). Automatic piano sheet music transcription with machine learning. </a:t>
            </a:r>
            <a:r>
              <a:rPr lang="en-US" sz="2000" i="1">
                <a:solidFill>
                  <a:srgbClr val="222222"/>
                </a:solidFill>
                <a:highlight>
                  <a:srgbClr val="FFFFFF"/>
                </a:highlight>
                <a:latin typeface="Times New Roman"/>
                <a:ea typeface="Times New Roman"/>
                <a:cs typeface="Times New Roman"/>
                <a:sym typeface="Times New Roman"/>
              </a:rPr>
              <a:t>Journal of Computer Science</a:t>
            </a:r>
            <a:r>
              <a:rPr lang="en-US" sz="2000">
                <a:solidFill>
                  <a:srgbClr val="222222"/>
                </a:solidFill>
                <a:highlight>
                  <a:srgbClr val="FFFFFF"/>
                </a:highlight>
                <a:latin typeface="Times New Roman"/>
                <a:ea typeface="Times New Roman"/>
                <a:cs typeface="Times New Roman"/>
                <a:sym typeface="Times New Roman"/>
              </a:rPr>
              <a:t>, </a:t>
            </a:r>
            <a:r>
              <a:rPr lang="en-US" sz="2000" i="1">
                <a:solidFill>
                  <a:srgbClr val="222222"/>
                </a:solidFill>
                <a:highlight>
                  <a:srgbClr val="FFFFFF"/>
                </a:highlight>
                <a:latin typeface="Times New Roman"/>
                <a:ea typeface="Times New Roman"/>
                <a:cs typeface="Times New Roman"/>
                <a:sym typeface="Times New Roman"/>
              </a:rPr>
              <a:t>17</a:t>
            </a:r>
            <a:r>
              <a:rPr lang="en-US" sz="2000">
                <a:solidFill>
                  <a:srgbClr val="222222"/>
                </a:solidFill>
                <a:highlight>
                  <a:srgbClr val="FFFFFF"/>
                </a:highlight>
                <a:latin typeface="Times New Roman"/>
                <a:ea typeface="Times New Roman"/>
                <a:cs typeface="Times New Roman"/>
                <a:sym typeface="Times New Roman"/>
              </a:rPr>
              <a:t>(3), 178-187</a:t>
            </a:r>
            <a:r>
              <a:rPr lang="en-US" sz="1000">
                <a:solidFill>
                  <a:srgbClr val="222222"/>
                </a:solidFill>
                <a:highlight>
                  <a:srgbClr val="FFFFFF"/>
                </a:highlight>
              </a:rPr>
              <a:t>.</a:t>
            </a:r>
            <a:endParaRPr sz="2000">
              <a:latin typeface="Times New Roman"/>
              <a:ea typeface="Times New Roman"/>
              <a:cs typeface="Times New Roman"/>
              <a:sym typeface="Times New Roman"/>
            </a:endParaRPr>
          </a:p>
          <a:p>
            <a:pPr marL="369570" lvl="0" indent="-356870" algn="l" rtl="0">
              <a:lnSpc>
                <a:spcPct val="114000"/>
              </a:lnSpc>
              <a:spcBef>
                <a:spcPts val="725"/>
              </a:spcBef>
              <a:spcAft>
                <a:spcPts val="0"/>
              </a:spcAft>
              <a:buSzPts val="2000"/>
              <a:buFont typeface="Times New Roman"/>
              <a:buAutoNum type="arabicPlain" startAt="3"/>
            </a:pPr>
            <a:r>
              <a:rPr lang="en-US" sz="2000">
                <a:solidFill>
                  <a:srgbClr val="222222"/>
                </a:solidFill>
                <a:highlight>
                  <a:srgbClr val="FFFFFF"/>
                </a:highlight>
                <a:latin typeface="Times New Roman"/>
                <a:ea typeface="Times New Roman"/>
                <a:cs typeface="Times New Roman"/>
                <a:sym typeface="Times New Roman"/>
              </a:rPr>
              <a:t>Guo, R., &amp; Zhu, Y. (2025). Research on the Recognition of Piano-Playing Notes by a Music Transcription Algorithm. </a:t>
            </a:r>
            <a:r>
              <a:rPr lang="en-US" sz="2000" i="1">
                <a:solidFill>
                  <a:srgbClr val="222222"/>
                </a:solidFill>
                <a:highlight>
                  <a:srgbClr val="FFFFFF"/>
                </a:highlight>
                <a:latin typeface="Times New Roman"/>
                <a:ea typeface="Times New Roman"/>
                <a:cs typeface="Times New Roman"/>
                <a:sym typeface="Times New Roman"/>
              </a:rPr>
              <a:t>Journal of Advanced Computational Intelligence and Intelligent Informatics</a:t>
            </a:r>
            <a:r>
              <a:rPr lang="en-US" sz="2000">
                <a:solidFill>
                  <a:srgbClr val="222222"/>
                </a:solidFill>
                <a:highlight>
                  <a:srgbClr val="FFFFFF"/>
                </a:highlight>
                <a:latin typeface="Times New Roman"/>
                <a:ea typeface="Times New Roman"/>
                <a:cs typeface="Times New Roman"/>
                <a:sym typeface="Times New Roman"/>
              </a:rPr>
              <a:t>, </a:t>
            </a:r>
            <a:r>
              <a:rPr lang="en-US" sz="2000" i="1">
                <a:solidFill>
                  <a:srgbClr val="222222"/>
                </a:solidFill>
                <a:highlight>
                  <a:srgbClr val="FFFFFF"/>
                </a:highlight>
                <a:latin typeface="Times New Roman"/>
                <a:ea typeface="Times New Roman"/>
                <a:cs typeface="Times New Roman"/>
                <a:sym typeface="Times New Roman"/>
              </a:rPr>
              <a:t>29</a:t>
            </a:r>
            <a:r>
              <a:rPr lang="en-US" sz="2000">
                <a:solidFill>
                  <a:srgbClr val="222222"/>
                </a:solidFill>
                <a:highlight>
                  <a:srgbClr val="FFFFFF"/>
                </a:highlight>
                <a:latin typeface="Times New Roman"/>
                <a:ea typeface="Times New Roman"/>
                <a:cs typeface="Times New Roman"/>
                <a:sym typeface="Times New Roman"/>
              </a:rPr>
              <a:t>(1), 152-157.</a:t>
            </a:r>
            <a:endParaRPr sz="2000">
              <a:latin typeface="Times New Roman"/>
              <a:ea typeface="Times New Roman"/>
              <a:cs typeface="Times New Roman"/>
              <a:sym typeface="Times New Roman"/>
            </a:endParaRPr>
          </a:p>
          <a:p>
            <a:pPr marL="365760" marR="180340" lvl="0" indent="-353060" algn="l" rtl="0">
              <a:lnSpc>
                <a:spcPct val="108000"/>
              </a:lnSpc>
              <a:spcBef>
                <a:spcPts val="1025"/>
              </a:spcBef>
              <a:spcAft>
                <a:spcPts val="0"/>
              </a:spcAft>
              <a:buSzPts val="2000"/>
              <a:buFont typeface="Times New Roman"/>
              <a:buAutoNum type="arabicPlain" startAt="5"/>
            </a:pPr>
            <a:r>
              <a:rPr lang="en-US" sz="2000">
                <a:solidFill>
                  <a:srgbClr val="222222"/>
                </a:solidFill>
                <a:highlight>
                  <a:srgbClr val="FFFFFF"/>
                </a:highlight>
                <a:latin typeface="Times New Roman"/>
                <a:ea typeface="Times New Roman"/>
                <a:cs typeface="Times New Roman"/>
                <a:sym typeface="Times New Roman"/>
              </a:rPr>
              <a:t>de la Fuente, C., Valero-Mas, J. J., Castellanos, F. J., &amp; Calvo-Zaragoza, J. (2022). Multimodal image and audio music transcription. </a:t>
            </a:r>
            <a:r>
              <a:rPr lang="en-US" sz="2000" i="1">
                <a:solidFill>
                  <a:srgbClr val="222222"/>
                </a:solidFill>
                <a:highlight>
                  <a:srgbClr val="FFFFFF"/>
                </a:highlight>
                <a:latin typeface="Times New Roman"/>
                <a:ea typeface="Times New Roman"/>
                <a:cs typeface="Times New Roman"/>
                <a:sym typeface="Times New Roman"/>
              </a:rPr>
              <a:t>International Journal of Multimedia Information Retrieval</a:t>
            </a:r>
            <a:r>
              <a:rPr lang="en-US" sz="2000">
                <a:solidFill>
                  <a:srgbClr val="222222"/>
                </a:solidFill>
                <a:highlight>
                  <a:srgbClr val="FFFFFF"/>
                </a:highlight>
                <a:latin typeface="Times New Roman"/>
                <a:ea typeface="Times New Roman"/>
                <a:cs typeface="Times New Roman"/>
                <a:sym typeface="Times New Roman"/>
              </a:rPr>
              <a:t>, </a:t>
            </a:r>
            <a:r>
              <a:rPr lang="en-US" sz="2000" i="1">
                <a:solidFill>
                  <a:srgbClr val="222222"/>
                </a:solidFill>
                <a:highlight>
                  <a:srgbClr val="FFFFFF"/>
                </a:highlight>
                <a:latin typeface="Times New Roman"/>
                <a:ea typeface="Times New Roman"/>
                <a:cs typeface="Times New Roman"/>
                <a:sym typeface="Times New Roman"/>
              </a:rPr>
              <a:t>11</a:t>
            </a:r>
            <a:r>
              <a:rPr lang="en-US" sz="2000">
                <a:solidFill>
                  <a:srgbClr val="222222"/>
                </a:solidFill>
                <a:highlight>
                  <a:srgbClr val="FFFFFF"/>
                </a:highlight>
                <a:latin typeface="Times New Roman"/>
                <a:ea typeface="Times New Roman"/>
                <a:cs typeface="Times New Roman"/>
                <a:sym typeface="Times New Roman"/>
              </a:rPr>
              <a:t>(1), 77-84.</a:t>
            </a:r>
            <a:endParaRPr sz="3000">
              <a:latin typeface="Times New Roman"/>
              <a:ea typeface="Times New Roman"/>
              <a:cs typeface="Times New Roman"/>
              <a:sym typeface="Times New Roman"/>
            </a:endParaRPr>
          </a:p>
          <a:p>
            <a:pPr marL="356235" lvl="0" indent="-343535" algn="l" rtl="0">
              <a:lnSpc>
                <a:spcPct val="114000"/>
              </a:lnSpc>
              <a:spcBef>
                <a:spcPts val="740"/>
              </a:spcBef>
              <a:spcAft>
                <a:spcPts val="0"/>
              </a:spcAft>
              <a:buSzPts val="2000"/>
              <a:buFont typeface="Times New Roman"/>
              <a:buAutoNum type="arabicPlain" startAt="5"/>
            </a:pPr>
            <a:r>
              <a:rPr lang="en-US" sz="2000">
                <a:solidFill>
                  <a:srgbClr val="222222"/>
                </a:solidFill>
                <a:highlight>
                  <a:srgbClr val="FFFFFF"/>
                </a:highlight>
                <a:latin typeface="Times New Roman"/>
                <a:ea typeface="Times New Roman"/>
                <a:cs typeface="Times New Roman"/>
                <a:sym typeface="Times New Roman"/>
              </a:rPr>
              <a:t>Wan, Y., Wang, X., Zhou, R., &amp; Yan, Y. (2015). Automatic piano music transcription using audio‐visual features. </a:t>
            </a:r>
            <a:r>
              <a:rPr lang="en-US" sz="2000" i="1">
                <a:solidFill>
                  <a:srgbClr val="222222"/>
                </a:solidFill>
                <a:highlight>
                  <a:srgbClr val="FFFFFF"/>
                </a:highlight>
                <a:latin typeface="Times New Roman"/>
                <a:ea typeface="Times New Roman"/>
                <a:cs typeface="Times New Roman"/>
                <a:sym typeface="Times New Roman"/>
              </a:rPr>
              <a:t>Chinese Journal of Electronics</a:t>
            </a:r>
            <a:r>
              <a:rPr lang="en-US" sz="2000">
                <a:solidFill>
                  <a:srgbClr val="222222"/>
                </a:solidFill>
                <a:highlight>
                  <a:srgbClr val="FFFFFF"/>
                </a:highlight>
                <a:latin typeface="Times New Roman"/>
                <a:ea typeface="Times New Roman"/>
                <a:cs typeface="Times New Roman"/>
                <a:sym typeface="Times New Roman"/>
              </a:rPr>
              <a:t>, </a:t>
            </a:r>
            <a:r>
              <a:rPr lang="en-US" sz="2000" i="1">
                <a:solidFill>
                  <a:srgbClr val="222222"/>
                </a:solidFill>
                <a:highlight>
                  <a:srgbClr val="FFFFFF"/>
                </a:highlight>
                <a:latin typeface="Times New Roman"/>
                <a:ea typeface="Times New Roman"/>
                <a:cs typeface="Times New Roman"/>
                <a:sym typeface="Times New Roman"/>
              </a:rPr>
              <a:t>24</a:t>
            </a:r>
            <a:r>
              <a:rPr lang="en-US" sz="2000">
                <a:solidFill>
                  <a:srgbClr val="222222"/>
                </a:solidFill>
                <a:highlight>
                  <a:srgbClr val="FFFFFF"/>
                </a:highlight>
                <a:latin typeface="Times New Roman"/>
                <a:ea typeface="Times New Roman"/>
                <a:cs typeface="Times New Roman"/>
                <a:sym typeface="Times New Roman"/>
              </a:rPr>
              <a:t>(3), 596-603.</a:t>
            </a:r>
            <a:endParaRPr sz="3000">
              <a:latin typeface="Times New Roman"/>
              <a:ea typeface="Times New Roman"/>
              <a:cs typeface="Times New Roman"/>
              <a:sym typeface="Times New Roman"/>
            </a:endParaRPr>
          </a:p>
        </p:txBody>
      </p:sp>
      <p:pic>
        <p:nvPicPr>
          <p:cNvPr id="363" name="Google Shape;363;p52"/>
          <p:cNvPicPr preferRelativeResize="0"/>
          <p:nvPr/>
        </p:nvPicPr>
        <p:blipFill rotWithShape="1">
          <a:blip r:embed="rId3">
            <a:alphaModFix/>
          </a:blip>
          <a:srcRect/>
          <a:stretch/>
        </p:blipFill>
        <p:spPr>
          <a:xfrm>
            <a:off x="9783064" y="81216"/>
            <a:ext cx="2281047" cy="737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53"/>
          <p:cNvPicPr preferRelativeResize="0"/>
          <p:nvPr/>
        </p:nvPicPr>
        <p:blipFill rotWithShape="1">
          <a:blip r:embed="rId3">
            <a:alphaModFix/>
          </a:blip>
          <a:srcRect/>
          <a:stretch/>
        </p:blipFill>
        <p:spPr>
          <a:xfrm>
            <a:off x="2263493" y="0"/>
            <a:ext cx="9928506" cy="68064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1260000" y="1883250"/>
            <a:ext cx="9672000" cy="2770500"/>
          </a:xfrm>
          <a:prstGeom prst="rect">
            <a:avLst/>
          </a:prstGeom>
        </p:spPr>
        <p:txBody>
          <a:bodyPr spcFirstLastPara="1" wrap="square" lIns="0" tIns="0" rIns="0" bIns="0" anchor="t" anchorCtr="0">
            <a:spAutoFit/>
          </a:bodyPr>
          <a:lstStyle/>
          <a:p>
            <a:pPr marL="457200" lvl="0" indent="-419100" algn="l" rtl="0">
              <a:spcBef>
                <a:spcPts val="0"/>
              </a:spcBef>
              <a:spcAft>
                <a:spcPts val="0"/>
              </a:spcAft>
              <a:buSzPts val="3000"/>
              <a:buChar char="●"/>
            </a:pPr>
            <a:r>
              <a:rPr lang="en-US" sz="3000"/>
              <a:t>To design an Automatic Music Transcription (AMT) system that accurately converts complex polyphonic audio signals into symbolic music representations by capturing note interdependencies and temporal dynamics.</a:t>
            </a:r>
            <a:endParaRPr sz="3000"/>
          </a:p>
          <a:p>
            <a:pPr marL="457200" lvl="0" indent="-419100" algn="l" rtl="0">
              <a:spcBef>
                <a:spcPts val="0"/>
              </a:spcBef>
              <a:spcAft>
                <a:spcPts val="0"/>
              </a:spcAft>
              <a:buSzPts val="3000"/>
              <a:buChar char="●"/>
            </a:pPr>
            <a:r>
              <a:rPr lang="en-US" sz="3000"/>
              <a:t>To deploy the model as a back-end in an user-friendly    web application.</a:t>
            </a:r>
            <a:endParaRPr sz="3000"/>
          </a:p>
        </p:txBody>
      </p:sp>
      <p:sp>
        <p:nvSpPr>
          <p:cNvPr id="72" name="Google Shape;72;p11"/>
          <p:cNvSpPr txBox="1">
            <a:spLocks noGrp="1"/>
          </p:cNvSpPr>
          <p:nvPr>
            <p:ph type="body" idx="1"/>
          </p:nvPr>
        </p:nvSpPr>
        <p:spPr>
          <a:xfrm>
            <a:off x="2011208" y="330220"/>
            <a:ext cx="8466600" cy="7080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sz="4600" b="1"/>
              <a:t>PROBLEM STATEMENT</a:t>
            </a:r>
            <a:endParaRPr sz="46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2775966" y="-179705"/>
            <a:ext cx="6335400" cy="1094400"/>
          </a:xfrm>
          <a:prstGeom prst="rect">
            <a:avLst/>
          </a:prstGeom>
          <a:noFill/>
          <a:ln>
            <a:noFill/>
          </a:ln>
        </p:spPr>
        <p:txBody>
          <a:bodyPr spcFirstLastPara="1" wrap="square" lIns="0" tIns="412950" rIns="0" bIns="0" anchor="t" anchorCtr="0">
            <a:spAutoFit/>
          </a:bodyPr>
          <a:lstStyle/>
          <a:p>
            <a:pPr marL="1644650" lvl="0" indent="0" algn="l" rtl="0">
              <a:lnSpc>
                <a:spcPct val="100000"/>
              </a:lnSpc>
              <a:spcBef>
                <a:spcPts val="0"/>
              </a:spcBef>
              <a:spcAft>
                <a:spcPts val="0"/>
              </a:spcAft>
              <a:buNone/>
            </a:pPr>
            <a:r>
              <a:rPr lang="en-US" b="1">
                <a:latin typeface="Times New Roman"/>
                <a:ea typeface="Times New Roman"/>
                <a:cs typeface="Times New Roman"/>
                <a:sym typeface="Times New Roman"/>
              </a:rPr>
              <a:t>ABSTRACT</a:t>
            </a:r>
            <a:endParaRPr/>
          </a:p>
        </p:txBody>
      </p:sp>
      <p:sp>
        <p:nvSpPr>
          <p:cNvPr id="78" name="Google Shape;78;p12"/>
          <p:cNvSpPr txBox="1"/>
          <p:nvPr/>
        </p:nvSpPr>
        <p:spPr>
          <a:xfrm>
            <a:off x="480300" y="1137025"/>
            <a:ext cx="11381400" cy="5579100"/>
          </a:xfrm>
          <a:prstGeom prst="rect">
            <a:avLst/>
          </a:prstGeom>
          <a:noFill/>
          <a:ln>
            <a:noFill/>
          </a:ln>
        </p:spPr>
        <p:txBody>
          <a:bodyPr spcFirstLastPara="1" wrap="square" lIns="0" tIns="12050" rIns="0" bIns="0" anchor="t" anchorCtr="0">
            <a:spAutoFit/>
          </a:bodyPr>
          <a:lstStyle/>
          <a:p>
            <a:pPr marL="241300" marR="7620" lvl="0" indent="-254000" algn="just" rtl="0">
              <a:lnSpc>
                <a:spcPct val="100000"/>
              </a:lnSpc>
              <a:spcBef>
                <a:spcPts val="1000"/>
              </a:spcBef>
              <a:spcAft>
                <a:spcPts val="0"/>
              </a:spcAft>
              <a:buSzPts val="2000"/>
              <a:buFont typeface="Arial"/>
              <a:buChar char="•"/>
            </a:pPr>
            <a:r>
              <a:rPr lang="en-US" sz="2000">
                <a:latin typeface="Times New Roman"/>
                <a:ea typeface="Times New Roman"/>
                <a:cs typeface="Times New Roman"/>
                <a:sym typeface="Times New Roman"/>
              </a:rPr>
              <a:t>The task of automatic music transcription (AMT) mainly focuses on converting audio signals to symbolic music representations, facilitating applications such as computational musicology and music analysis.</a:t>
            </a:r>
            <a:endParaRPr sz="2000">
              <a:latin typeface="Times New Roman"/>
              <a:ea typeface="Times New Roman"/>
              <a:cs typeface="Times New Roman"/>
              <a:sym typeface="Times New Roman"/>
            </a:endParaRPr>
          </a:p>
          <a:p>
            <a:pPr marL="241300" marR="7620" lvl="0" indent="-254000" algn="just" rtl="0">
              <a:lnSpc>
                <a:spcPct val="100000"/>
              </a:lnSpc>
              <a:spcBef>
                <a:spcPts val="1000"/>
              </a:spcBef>
              <a:spcAft>
                <a:spcPts val="0"/>
              </a:spcAft>
              <a:buSzPts val="2000"/>
              <a:buFont typeface="Arial"/>
              <a:buChar char="•"/>
            </a:pPr>
            <a:r>
              <a:rPr lang="en-US" sz="2000">
                <a:latin typeface="Times New Roman"/>
                <a:ea typeface="Times New Roman"/>
                <a:cs typeface="Times New Roman"/>
                <a:sym typeface="Times New Roman"/>
              </a:rPr>
              <a:t>One of the biggest problems is when multiple notes are played at the same time, dimension explosion can happen which makes it difficult for accurate music note transcription.</a:t>
            </a:r>
            <a:endParaRPr sz="2000">
              <a:latin typeface="Times New Roman"/>
              <a:ea typeface="Times New Roman"/>
              <a:cs typeface="Times New Roman"/>
              <a:sym typeface="Times New Roman"/>
            </a:endParaRPr>
          </a:p>
          <a:p>
            <a:pPr marL="241300" marR="7620" lvl="0" indent="-254000" algn="just" rtl="0">
              <a:lnSpc>
                <a:spcPct val="100000"/>
              </a:lnSpc>
              <a:spcBef>
                <a:spcPts val="1000"/>
              </a:spcBef>
              <a:spcAft>
                <a:spcPts val="0"/>
              </a:spcAft>
              <a:buSzPts val="2000"/>
              <a:buFont typeface="Arial"/>
              <a:buChar char="•"/>
            </a:pPr>
            <a:r>
              <a:rPr lang="en-US" sz="2000">
                <a:latin typeface="Times New Roman"/>
                <a:ea typeface="Times New Roman"/>
                <a:cs typeface="Times New Roman"/>
                <a:sym typeface="Times New Roman"/>
              </a:rPr>
              <a:t>To overcome this challenge, we have proposed a hybrid deep learning architecture combining Convolutional Neural Network for spatial feature extraction, bidirectional LSTMs or self-attention mechanisms for precise temporal note-level predictions and Graph Convolutional Network for accurate label learning to capture note interdependencies in polyphonic music.</a:t>
            </a:r>
            <a:endParaRPr sz="2000">
              <a:latin typeface="Times New Roman"/>
              <a:ea typeface="Times New Roman"/>
              <a:cs typeface="Times New Roman"/>
              <a:sym typeface="Times New Roman"/>
            </a:endParaRPr>
          </a:p>
          <a:p>
            <a:pPr marL="241300" marR="7620" lvl="0" indent="-254000" algn="just" rtl="0">
              <a:lnSpc>
                <a:spcPct val="100000"/>
              </a:lnSpc>
              <a:spcBef>
                <a:spcPts val="1000"/>
              </a:spcBef>
              <a:spcAft>
                <a:spcPts val="0"/>
              </a:spcAft>
              <a:buSzPts val="2000"/>
              <a:buFont typeface="Arial"/>
              <a:buChar char="•"/>
            </a:pPr>
            <a:r>
              <a:rPr lang="en-US" sz="2000">
                <a:latin typeface="Times New Roman"/>
                <a:ea typeface="Times New Roman"/>
                <a:cs typeface="Times New Roman"/>
                <a:sym typeface="Times New Roman"/>
              </a:rPr>
              <a:t>Experiments on public datasets like MAESTRO, MAPS, GiantMIDI show that the proposed methodology with F1-score of 96.88% is much more superior than existing methodologies like Onset and Frames, Wavenet, Non-Negative Matrix Factorization (NMF). </a:t>
            </a:r>
            <a:endParaRPr sz="2000">
              <a:latin typeface="Times New Roman"/>
              <a:ea typeface="Times New Roman"/>
              <a:cs typeface="Times New Roman"/>
              <a:sym typeface="Times New Roman"/>
            </a:endParaRPr>
          </a:p>
          <a:p>
            <a:pPr marL="241300" marR="7620" lvl="0" indent="-254000" algn="just" rtl="0">
              <a:lnSpc>
                <a:spcPct val="100000"/>
              </a:lnSpc>
              <a:spcBef>
                <a:spcPts val="1000"/>
              </a:spcBef>
              <a:spcAft>
                <a:spcPts val="0"/>
              </a:spcAft>
              <a:buSzPts val="2000"/>
              <a:buFont typeface="Arial"/>
              <a:buChar char="•"/>
            </a:pPr>
            <a:r>
              <a:rPr lang="en-US" sz="2000">
                <a:latin typeface="Times New Roman"/>
                <a:ea typeface="Times New Roman"/>
                <a:cs typeface="Times New Roman"/>
                <a:sym typeface="Times New Roman"/>
              </a:rPr>
              <a:t>The generated music sheets validate the model’s accuracy and practical applicability, providing a valuable tool for musicians and researchers.</a:t>
            </a:r>
            <a:endParaRPr sz="2000">
              <a:latin typeface="Times New Roman"/>
              <a:ea typeface="Times New Roman"/>
              <a:cs typeface="Times New Roman"/>
              <a:sym typeface="Times New Roman"/>
            </a:endParaRPr>
          </a:p>
          <a:p>
            <a:pPr marL="241300" marR="7620" lvl="0" indent="-254000" algn="just" rtl="0">
              <a:lnSpc>
                <a:spcPct val="100000"/>
              </a:lnSpc>
              <a:spcBef>
                <a:spcPts val="1000"/>
              </a:spcBef>
              <a:spcAft>
                <a:spcPts val="0"/>
              </a:spcAft>
              <a:buSzPts val="2000"/>
              <a:buFont typeface="Arial"/>
              <a:buChar char="•"/>
            </a:pPr>
            <a:r>
              <a:rPr lang="en-US" sz="2000">
                <a:latin typeface="Times New Roman"/>
                <a:ea typeface="Times New Roman"/>
                <a:cs typeface="Times New Roman"/>
                <a:sym typeface="Times New Roman"/>
              </a:rPr>
              <a:t>By addressing the limitations of prior methods, the proposed approach CR-GCN (Channel Relationship-Based Graph Convolutional Network) represents a step forward in automated transcription technology, making it feasible for large-scale and real-time applications. </a:t>
            </a:r>
            <a:endParaRPr sz="2000">
              <a:latin typeface="Times New Roman"/>
              <a:ea typeface="Times New Roman"/>
              <a:cs typeface="Times New Roman"/>
              <a:sym typeface="Times New Roman"/>
            </a:endParaRPr>
          </a:p>
        </p:txBody>
      </p:sp>
      <p:pic>
        <p:nvPicPr>
          <p:cNvPr id="79" name="Google Shape;79;p12"/>
          <p:cNvPicPr preferRelativeResize="0"/>
          <p:nvPr/>
        </p:nvPicPr>
        <p:blipFill rotWithShape="1">
          <a:blip r:embed="rId3">
            <a:alphaModFix/>
          </a:blip>
          <a:srcRect/>
          <a:stretch/>
        </p:blipFill>
        <p:spPr>
          <a:xfrm>
            <a:off x="9783064" y="81216"/>
            <a:ext cx="2281047" cy="737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3120644" y="-103505"/>
            <a:ext cx="61017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1">
                <a:latin typeface="Times New Roman"/>
                <a:ea typeface="Times New Roman"/>
                <a:cs typeface="Times New Roman"/>
                <a:sym typeface="Times New Roman"/>
              </a:rPr>
              <a:t>LITERATURE SURVEY</a:t>
            </a:r>
            <a:endParaRPr/>
          </a:p>
        </p:txBody>
      </p:sp>
      <p:pic>
        <p:nvPicPr>
          <p:cNvPr id="85" name="Google Shape;85;p13"/>
          <p:cNvPicPr preferRelativeResize="0"/>
          <p:nvPr/>
        </p:nvPicPr>
        <p:blipFill rotWithShape="1">
          <a:blip r:embed="rId3">
            <a:alphaModFix/>
          </a:blip>
          <a:srcRect/>
          <a:stretch/>
        </p:blipFill>
        <p:spPr>
          <a:xfrm>
            <a:off x="9783064" y="81216"/>
            <a:ext cx="2281047" cy="737425"/>
          </a:xfrm>
          <a:prstGeom prst="rect">
            <a:avLst/>
          </a:prstGeom>
          <a:noFill/>
          <a:ln>
            <a:noFill/>
          </a:ln>
        </p:spPr>
      </p:pic>
      <p:graphicFrame>
        <p:nvGraphicFramePr>
          <p:cNvPr id="86" name="Google Shape;86;p13"/>
          <p:cNvGraphicFramePr/>
          <p:nvPr/>
        </p:nvGraphicFramePr>
        <p:xfrm>
          <a:off x="-7" y="586503"/>
          <a:ext cx="12192000" cy="6227960"/>
        </p:xfrm>
        <a:graphic>
          <a:graphicData uri="http://schemas.openxmlformats.org/drawingml/2006/table">
            <a:tbl>
              <a:tblPr firstRow="1" bandRow="1">
                <a:noFill/>
                <a:tableStyleId>{F307FC66-89BA-4A15-825B-D6785DF92418}</a:tableStyleId>
              </a:tblPr>
              <a:tblGrid>
                <a:gridCol w="3675750">
                  <a:extLst>
                    <a:ext uri="{9D8B030D-6E8A-4147-A177-3AD203B41FA5}">
                      <a16:colId xmlns:a16="http://schemas.microsoft.com/office/drawing/2014/main" val="20000"/>
                    </a:ext>
                  </a:extLst>
                </a:gridCol>
                <a:gridCol w="3767775">
                  <a:extLst>
                    <a:ext uri="{9D8B030D-6E8A-4147-A177-3AD203B41FA5}">
                      <a16:colId xmlns:a16="http://schemas.microsoft.com/office/drawing/2014/main" val="20001"/>
                    </a:ext>
                  </a:extLst>
                </a:gridCol>
                <a:gridCol w="4748475">
                  <a:extLst>
                    <a:ext uri="{9D8B030D-6E8A-4147-A177-3AD203B41FA5}">
                      <a16:colId xmlns:a16="http://schemas.microsoft.com/office/drawing/2014/main" val="20002"/>
                    </a:ext>
                  </a:extLst>
                </a:gridCol>
              </a:tblGrid>
              <a:tr h="302125">
                <a:tc>
                  <a:txBody>
                    <a:bodyPr/>
                    <a:lstStyle/>
                    <a:p>
                      <a:pPr marL="635" marR="0" lvl="0" indent="0" algn="ctr" rtl="0">
                        <a:lnSpc>
                          <a:spcPct val="100000"/>
                        </a:lnSpc>
                        <a:spcBef>
                          <a:spcPts val="0"/>
                        </a:spcBef>
                        <a:spcAft>
                          <a:spcPts val="0"/>
                        </a:spcAft>
                        <a:buNone/>
                      </a:pPr>
                      <a:r>
                        <a:rPr lang="en-US" sz="1600" b="1" u="none" strike="noStrike" cap="none">
                          <a:solidFill>
                            <a:srgbClr val="FFFFFF"/>
                          </a:solidFill>
                          <a:latin typeface="Times New Roman"/>
                          <a:ea typeface="Times New Roman"/>
                          <a:cs typeface="Times New Roman"/>
                          <a:sym typeface="Times New Roman"/>
                        </a:rPr>
                        <a:t>TITLE</a:t>
                      </a:r>
                      <a:endParaRPr sz="1600" u="none" strike="noStrike" cap="none">
                        <a:latin typeface="Times New Roman"/>
                        <a:ea typeface="Times New Roman"/>
                        <a:cs typeface="Times New Roman"/>
                        <a:sym typeface="Times New Roman"/>
                      </a:endParaRPr>
                    </a:p>
                  </a:txBody>
                  <a:tcPr marL="0" marR="0" marT="381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4"/>
                    </a:solidFill>
                  </a:tcPr>
                </a:tc>
                <a:tc>
                  <a:txBody>
                    <a:bodyPr/>
                    <a:lstStyle/>
                    <a:p>
                      <a:pPr marL="635" marR="0" lvl="0" indent="0" algn="ctr" rtl="0">
                        <a:lnSpc>
                          <a:spcPct val="100000"/>
                        </a:lnSpc>
                        <a:spcBef>
                          <a:spcPts val="0"/>
                        </a:spcBef>
                        <a:spcAft>
                          <a:spcPts val="0"/>
                        </a:spcAft>
                        <a:buNone/>
                      </a:pPr>
                      <a:r>
                        <a:rPr lang="en-US" sz="1600" b="1" u="none" strike="noStrike" cap="none">
                          <a:solidFill>
                            <a:srgbClr val="FFFFFF"/>
                          </a:solidFill>
                          <a:latin typeface="Times New Roman"/>
                          <a:ea typeface="Times New Roman"/>
                          <a:cs typeface="Times New Roman"/>
                          <a:sym typeface="Times New Roman"/>
                        </a:rPr>
                        <a:t>MERITS</a:t>
                      </a:r>
                      <a:endParaRPr sz="1600" u="none" strike="noStrike" cap="none">
                        <a:latin typeface="Times New Roman"/>
                        <a:ea typeface="Times New Roman"/>
                        <a:cs typeface="Times New Roman"/>
                        <a:sym typeface="Times New Roman"/>
                      </a:endParaRPr>
                    </a:p>
                  </a:txBody>
                  <a:tcPr marL="0" marR="0" marT="381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4"/>
                    </a:solidFill>
                  </a:tcPr>
                </a:tc>
                <a:tc>
                  <a:txBody>
                    <a:bodyPr/>
                    <a:lstStyle/>
                    <a:p>
                      <a:pPr marL="2540" marR="0" lvl="0" indent="0" algn="ctr" rtl="0">
                        <a:lnSpc>
                          <a:spcPct val="100000"/>
                        </a:lnSpc>
                        <a:spcBef>
                          <a:spcPts val="0"/>
                        </a:spcBef>
                        <a:spcAft>
                          <a:spcPts val="0"/>
                        </a:spcAft>
                        <a:buNone/>
                      </a:pPr>
                      <a:r>
                        <a:rPr lang="en-US" sz="1600" b="1" u="none" strike="noStrike" cap="none">
                          <a:solidFill>
                            <a:srgbClr val="FFFFFF"/>
                          </a:solidFill>
                          <a:latin typeface="Times New Roman"/>
                          <a:ea typeface="Times New Roman"/>
                          <a:cs typeface="Times New Roman"/>
                          <a:sym typeface="Times New Roman"/>
                        </a:rPr>
                        <a:t>DEMERITS</a:t>
                      </a:r>
                      <a:endParaRPr sz="1600" u="none" strike="noStrike" cap="none">
                        <a:latin typeface="Times New Roman"/>
                        <a:ea typeface="Times New Roman"/>
                        <a:cs typeface="Times New Roman"/>
                        <a:sym typeface="Times New Roman"/>
                      </a:endParaRPr>
                    </a:p>
                  </a:txBody>
                  <a:tcPr marL="0" marR="0" marT="381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4"/>
                    </a:solidFill>
                  </a:tcPr>
                </a:tc>
                <a:extLst>
                  <a:ext uri="{0D108BD9-81ED-4DB2-BD59-A6C34878D82A}">
                    <a16:rowId xmlns:a16="http://schemas.microsoft.com/office/drawing/2014/main" val="10000"/>
                  </a:ext>
                </a:extLst>
              </a:tr>
              <a:tr h="1098025">
                <a:tc>
                  <a:txBody>
                    <a:bodyPr/>
                    <a:lstStyle/>
                    <a:p>
                      <a:pPr marL="91440" marR="542290" lvl="0" indent="0" algn="l" rtl="0">
                        <a:lnSpc>
                          <a:spcPct val="100000"/>
                        </a:lnSpc>
                        <a:spcBef>
                          <a:spcPts val="0"/>
                        </a:spcBef>
                        <a:spcAft>
                          <a:spcPts val="0"/>
                        </a:spcAft>
                        <a:buNone/>
                      </a:pPr>
                      <a:r>
                        <a:rPr lang="en-US" sz="1600" b="1">
                          <a:latin typeface="Times New Roman"/>
                          <a:ea typeface="Times New Roman"/>
                          <a:cs typeface="Times New Roman"/>
                          <a:sym typeface="Times New Roman"/>
                        </a:rPr>
                        <a:t>A Data-Driven Analysis of Robust Automatic Piano Transcription</a:t>
                      </a:r>
                      <a:endParaRPr sz="1600" b="1" u="none" strike="noStrike" cap="none">
                        <a:latin typeface="Times New Roman"/>
                        <a:ea typeface="Times New Roman"/>
                        <a:cs typeface="Times New Roman"/>
                        <a:sym typeface="Times New Roman"/>
                      </a:endParaRPr>
                    </a:p>
                  </a:txBody>
                  <a:tcPr marL="0" marR="0" marT="381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2DEEE"/>
                    </a:solidFill>
                  </a:tcPr>
                </a:tc>
                <a:tc>
                  <a:txBody>
                    <a:bodyPr/>
                    <a:lstStyle/>
                    <a:p>
                      <a:pPr marL="91440" marR="210184" lvl="0" indent="0" algn="l" rtl="0">
                        <a:lnSpc>
                          <a:spcPct val="100000"/>
                        </a:lnSpc>
                        <a:spcBef>
                          <a:spcPts val="0"/>
                        </a:spcBef>
                        <a:spcAft>
                          <a:spcPts val="0"/>
                        </a:spcAft>
                        <a:buNone/>
                      </a:pPr>
                      <a:r>
                        <a:rPr lang="en-US" sz="1600">
                          <a:latin typeface="Times New Roman"/>
                          <a:ea typeface="Times New Roman"/>
                          <a:cs typeface="Times New Roman"/>
                          <a:sym typeface="Times New Roman"/>
                        </a:rPr>
                        <a:t>The study improved note-onset accuracy to 88.4 F1-score on the MAPS dataset through data augmentation.</a:t>
                      </a:r>
                      <a:endParaRPr sz="1600" u="none" strike="noStrike" cap="none">
                        <a:latin typeface="Times New Roman"/>
                        <a:ea typeface="Times New Roman"/>
                        <a:cs typeface="Times New Roman"/>
                        <a:sym typeface="Times New Roman"/>
                      </a:endParaRPr>
                    </a:p>
                  </a:txBody>
                  <a:tcPr marL="0" marR="0" marT="381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2DEEE"/>
                    </a:solidFill>
                  </a:tcPr>
                </a:tc>
                <a:tc>
                  <a:txBody>
                    <a:bodyPr/>
                    <a:lstStyle/>
                    <a:p>
                      <a:pPr marL="92075" marR="1096645" lvl="0" indent="0" algn="l" rtl="0">
                        <a:lnSpc>
                          <a:spcPct val="100000"/>
                        </a:lnSpc>
                        <a:spcBef>
                          <a:spcPts val="0"/>
                        </a:spcBef>
                        <a:spcAft>
                          <a:spcPts val="0"/>
                        </a:spcAft>
                        <a:buNone/>
                      </a:pPr>
                      <a:r>
                        <a:rPr lang="en-US" sz="1600">
                          <a:latin typeface="Times New Roman"/>
                          <a:ea typeface="Times New Roman"/>
                          <a:cs typeface="Times New Roman"/>
                          <a:sym typeface="Times New Roman"/>
                        </a:rPr>
                        <a:t>Performance on out-of-distribution annotated piano data indicates challenges in generalizing to unseen data.</a:t>
                      </a:r>
                      <a:endParaRPr sz="1600" u="none" strike="noStrike" cap="none">
                        <a:latin typeface="Times New Roman"/>
                        <a:ea typeface="Times New Roman"/>
                        <a:cs typeface="Times New Roman"/>
                        <a:sym typeface="Times New Roman"/>
                      </a:endParaRPr>
                    </a:p>
                  </a:txBody>
                  <a:tcPr marL="0" marR="0" marT="381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2DEEE"/>
                    </a:solidFill>
                  </a:tcPr>
                </a:tc>
                <a:extLst>
                  <a:ext uri="{0D108BD9-81ED-4DB2-BD59-A6C34878D82A}">
                    <a16:rowId xmlns:a16="http://schemas.microsoft.com/office/drawing/2014/main" val="10001"/>
                  </a:ext>
                </a:extLst>
              </a:tr>
              <a:tr h="1363950">
                <a:tc>
                  <a:txBody>
                    <a:bodyPr/>
                    <a:lstStyle/>
                    <a:p>
                      <a:pPr marL="91440" marR="659130" lvl="0" indent="0" algn="l" rtl="0">
                        <a:lnSpc>
                          <a:spcPct val="100000"/>
                        </a:lnSpc>
                        <a:spcBef>
                          <a:spcPts val="0"/>
                        </a:spcBef>
                        <a:spcAft>
                          <a:spcPts val="0"/>
                        </a:spcAft>
                        <a:buNone/>
                      </a:pPr>
                      <a:r>
                        <a:rPr lang="en-US" sz="1600" b="1">
                          <a:latin typeface="Times New Roman"/>
                          <a:ea typeface="Times New Roman"/>
                          <a:cs typeface="Times New Roman"/>
                          <a:sym typeface="Times New Roman"/>
                        </a:rPr>
                        <a:t>Automatic Piano Sheet Music Transcription with Machine Learning</a:t>
                      </a:r>
                      <a:endParaRPr sz="1600" b="1" u="none" strike="noStrike" cap="none">
                        <a:latin typeface="Times New Roman"/>
                        <a:ea typeface="Times New Roman"/>
                        <a:cs typeface="Times New Roman"/>
                        <a:sym typeface="Times New Roman"/>
                      </a:endParaRPr>
                    </a:p>
                  </a:txBody>
                  <a:tcPr marL="0" marR="0" marT="38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EF7"/>
                    </a:solidFill>
                  </a:tcPr>
                </a:tc>
                <a:tc>
                  <a:txBody>
                    <a:bodyPr/>
                    <a:lstStyle/>
                    <a:p>
                      <a:pPr marL="91440" marR="575945" lvl="0" indent="0" algn="just" rtl="0">
                        <a:lnSpc>
                          <a:spcPct val="100000"/>
                        </a:lnSpc>
                        <a:spcBef>
                          <a:spcPts val="0"/>
                        </a:spcBef>
                        <a:spcAft>
                          <a:spcPts val="0"/>
                        </a:spcAft>
                        <a:buNone/>
                      </a:pPr>
                      <a:r>
                        <a:rPr lang="en-US" sz="1600">
                          <a:latin typeface="Times New Roman"/>
                          <a:ea typeface="Times New Roman"/>
                          <a:cs typeface="Times New Roman"/>
                          <a:sym typeface="Times New Roman"/>
                        </a:rPr>
                        <a:t>BiLSTM architecture is identified as one of the effective for automatic piano music transcription, achieving a top F1-score of 74.80%.</a:t>
                      </a:r>
                      <a:endParaRPr sz="1600" u="none" strike="noStrike" cap="none">
                        <a:latin typeface="Times New Roman"/>
                        <a:ea typeface="Times New Roman"/>
                        <a:cs typeface="Times New Roman"/>
                        <a:sym typeface="Times New Roman"/>
                      </a:endParaRPr>
                    </a:p>
                  </a:txBody>
                  <a:tcPr marL="0" marR="0" marT="38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EF7"/>
                    </a:solidFill>
                  </a:tcPr>
                </a:tc>
                <a:tc>
                  <a:txBody>
                    <a:bodyPr/>
                    <a:lstStyle/>
                    <a:p>
                      <a:pPr marL="92075" marR="269240" lvl="0" indent="0" algn="l" rtl="0">
                        <a:lnSpc>
                          <a:spcPct val="100000"/>
                        </a:lnSpc>
                        <a:spcBef>
                          <a:spcPts val="0"/>
                        </a:spcBef>
                        <a:spcAft>
                          <a:spcPts val="0"/>
                        </a:spcAft>
                        <a:buNone/>
                      </a:pPr>
                      <a:r>
                        <a:rPr lang="en-US" sz="1600">
                          <a:latin typeface="Times New Roman"/>
                          <a:ea typeface="Times New Roman"/>
                          <a:cs typeface="Times New Roman"/>
                          <a:sym typeface="Times New Roman"/>
                        </a:rPr>
                        <a:t>CNNs underperform significantly in music transcription tasks, achieving only an F1-score of 22.85% despite extensive hyper-parameter tuning.</a:t>
                      </a:r>
                      <a:endParaRPr sz="1600" u="none" strike="noStrike" cap="none">
                        <a:latin typeface="Times New Roman"/>
                        <a:ea typeface="Times New Roman"/>
                        <a:cs typeface="Times New Roman"/>
                        <a:sym typeface="Times New Roman"/>
                      </a:endParaRPr>
                    </a:p>
                  </a:txBody>
                  <a:tcPr marL="0" marR="0" marT="38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EF7"/>
                    </a:solidFill>
                  </a:tcPr>
                </a:tc>
                <a:extLst>
                  <a:ext uri="{0D108BD9-81ED-4DB2-BD59-A6C34878D82A}">
                    <a16:rowId xmlns:a16="http://schemas.microsoft.com/office/drawing/2014/main" val="10002"/>
                  </a:ext>
                </a:extLst>
              </a:tr>
              <a:tr h="1363950">
                <a:tc>
                  <a:txBody>
                    <a:bodyPr/>
                    <a:lstStyle/>
                    <a:p>
                      <a:pPr marL="91440" marR="0" lvl="0" indent="0" algn="l" rtl="0">
                        <a:lnSpc>
                          <a:spcPct val="100000"/>
                        </a:lnSpc>
                        <a:spcBef>
                          <a:spcPts val="0"/>
                        </a:spcBef>
                        <a:spcAft>
                          <a:spcPts val="0"/>
                        </a:spcAft>
                        <a:buNone/>
                      </a:pPr>
                      <a:r>
                        <a:rPr lang="en-US" sz="1600" b="1">
                          <a:latin typeface="Times New Roman"/>
                          <a:ea typeface="Times New Roman"/>
                          <a:cs typeface="Times New Roman"/>
                          <a:sym typeface="Times New Roman"/>
                        </a:rPr>
                        <a:t>Research on the Recognition of Piano-Playing Notes by a Music Transcription Algorithm</a:t>
                      </a:r>
                      <a:endParaRPr sz="1600" b="1" u="none" strike="noStrike" cap="none">
                        <a:latin typeface="Times New Roman"/>
                        <a:ea typeface="Times New Roman"/>
                        <a:cs typeface="Times New Roman"/>
                        <a:sym typeface="Times New Roman"/>
                      </a:endParaRPr>
                    </a:p>
                  </a:txBody>
                  <a:tcPr marL="0" marR="0" marT="38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2DEEE"/>
                    </a:solidFill>
                  </a:tcPr>
                </a:tc>
                <a:tc>
                  <a:txBody>
                    <a:bodyPr/>
                    <a:lstStyle/>
                    <a:p>
                      <a:pPr marL="91440" marR="173990" lvl="0" indent="0" algn="l" rtl="0">
                        <a:lnSpc>
                          <a:spcPct val="100000"/>
                        </a:lnSpc>
                        <a:spcBef>
                          <a:spcPts val="0"/>
                        </a:spcBef>
                        <a:spcAft>
                          <a:spcPts val="0"/>
                        </a:spcAft>
                        <a:buNone/>
                      </a:pPr>
                      <a:r>
                        <a:rPr lang="en-US" sz="1600">
                          <a:latin typeface="Times New Roman"/>
                          <a:ea typeface="Times New Roman"/>
                          <a:cs typeface="Times New Roman"/>
                          <a:sym typeface="Times New Roman"/>
                        </a:rPr>
                        <a:t>The CRNN algorithm combines CNN and BiLSTM, achieving impressive F1-scores of 84.90%, 92.24%, and 79.27% for frames, notes, and offsets.</a:t>
                      </a:r>
                      <a:endParaRPr sz="1600" u="none" strike="noStrike" cap="none">
                        <a:latin typeface="Times New Roman"/>
                        <a:ea typeface="Times New Roman"/>
                        <a:cs typeface="Times New Roman"/>
                        <a:sym typeface="Times New Roman"/>
                      </a:endParaRPr>
                    </a:p>
                  </a:txBody>
                  <a:tcPr marL="0" marR="0" marT="38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2DEEE"/>
                    </a:solidFill>
                  </a:tcPr>
                </a:tc>
                <a:tc>
                  <a:txBody>
                    <a:bodyPr/>
                    <a:lstStyle/>
                    <a:p>
                      <a:pPr marL="92075" marR="325120" lvl="0" indent="0" algn="l" rtl="0">
                        <a:lnSpc>
                          <a:spcPct val="100000"/>
                        </a:lnSpc>
                        <a:spcBef>
                          <a:spcPts val="0"/>
                        </a:spcBef>
                        <a:spcAft>
                          <a:spcPts val="0"/>
                        </a:spcAft>
                        <a:buNone/>
                      </a:pPr>
                      <a:r>
                        <a:rPr lang="en-US" sz="1600">
                          <a:latin typeface="Times New Roman"/>
                          <a:ea typeface="Times New Roman"/>
                          <a:cs typeface="Times New Roman"/>
                          <a:sym typeface="Times New Roman"/>
                        </a:rPr>
                        <a:t>The study's results have limited generalizability due to small datatset, with further exploration of different piano note features needed to enhance recognition accuracy.</a:t>
                      </a:r>
                      <a:endParaRPr sz="1600" u="none" strike="noStrike" cap="none">
                        <a:latin typeface="Times New Roman"/>
                        <a:ea typeface="Times New Roman"/>
                        <a:cs typeface="Times New Roman"/>
                        <a:sym typeface="Times New Roman"/>
                      </a:endParaRPr>
                    </a:p>
                  </a:txBody>
                  <a:tcPr marL="0" marR="0" marT="38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2DEEE"/>
                    </a:solidFill>
                  </a:tcPr>
                </a:tc>
                <a:extLst>
                  <a:ext uri="{0D108BD9-81ED-4DB2-BD59-A6C34878D82A}">
                    <a16:rowId xmlns:a16="http://schemas.microsoft.com/office/drawing/2014/main" val="10003"/>
                  </a:ext>
                </a:extLst>
              </a:tr>
              <a:tr h="1085175">
                <a:tc>
                  <a:txBody>
                    <a:bodyPr/>
                    <a:lstStyle/>
                    <a:p>
                      <a:pPr marL="0" marR="241934" lvl="0" indent="0" algn="l" rtl="0">
                        <a:lnSpc>
                          <a:spcPct val="100000"/>
                        </a:lnSpc>
                        <a:spcBef>
                          <a:spcPts val="0"/>
                        </a:spcBef>
                        <a:spcAft>
                          <a:spcPts val="0"/>
                        </a:spcAft>
                        <a:buNone/>
                      </a:pPr>
                      <a:r>
                        <a:rPr lang="en-US" sz="1600" b="1">
                          <a:latin typeface="Times New Roman"/>
                          <a:ea typeface="Times New Roman"/>
                          <a:cs typeface="Times New Roman"/>
                          <a:sym typeface="Times New Roman"/>
                        </a:rPr>
                        <a:t> Multimodal Image and Audio    Music Transcription</a:t>
                      </a:r>
                      <a:endParaRPr sz="1600" b="1">
                        <a:latin typeface="Times New Roman"/>
                        <a:ea typeface="Times New Roman"/>
                        <a:cs typeface="Times New Roman"/>
                        <a:sym typeface="Times New Roman"/>
                      </a:endParaRPr>
                    </a:p>
                  </a:txBody>
                  <a:tcPr marL="0" marR="0" marT="38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EF7"/>
                    </a:solidFill>
                  </a:tcPr>
                </a:tc>
                <a:tc>
                  <a:txBody>
                    <a:bodyPr/>
                    <a:lstStyle/>
                    <a:p>
                      <a:pPr marL="91440" marR="438150" lvl="0" indent="0" algn="l" rtl="0">
                        <a:lnSpc>
                          <a:spcPct val="100000"/>
                        </a:lnSpc>
                        <a:spcBef>
                          <a:spcPts val="0"/>
                        </a:spcBef>
                        <a:spcAft>
                          <a:spcPts val="0"/>
                        </a:spcAft>
                        <a:buNone/>
                      </a:pPr>
                      <a:r>
                        <a:rPr lang="en-US" sz="1600">
                          <a:latin typeface="Times New Roman"/>
                          <a:ea typeface="Times New Roman"/>
                          <a:cs typeface="Times New Roman"/>
                          <a:sym typeface="Times New Roman"/>
                        </a:rPr>
                        <a:t>The multimodal framework combining OMR and AMT improves transcription accuracy by reducing errors up to 40% for more accurate music transcription.</a:t>
                      </a:r>
                      <a:endParaRPr sz="1600" u="none" strike="noStrike" cap="none">
                        <a:latin typeface="Times New Roman"/>
                        <a:ea typeface="Times New Roman"/>
                        <a:cs typeface="Times New Roman"/>
                        <a:sym typeface="Times New Roman"/>
                      </a:endParaRPr>
                    </a:p>
                  </a:txBody>
                  <a:tcPr marL="0" marR="0" marT="38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EF7"/>
                    </a:solidFill>
                  </a:tcPr>
                </a:tc>
                <a:tc>
                  <a:txBody>
                    <a:bodyPr/>
                    <a:lstStyle/>
                    <a:p>
                      <a:pPr marL="0" marR="455930" lvl="0" indent="0" algn="l" rtl="0">
                        <a:lnSpc>
                          <a:spcPct val="100000"/>
                        </a:lnSpc>
                        <a:spcBef>
                          <a:spcPts val="0"/>
                        </a:spcBef>
                        <a:spcAft>
                          <a:spcPts val="0"/>
                        </a:spcAft>
                        <a:buNone/>
                      </a:pPr>
                      <a:r>
                        <a:rPr lang="en-US" sz="1600">
                          <a:latin typeface="Times New Roman"/>
                          <a:ea typeface="Times New Roman"/>
                          <a:cs typeface="Times New Roman"/>
                          <a:sym typeface="Times New Roman"/>
                        </a:rPr>
                        <a:t>The proposed framework can degrade overall transcription accuracy if either OMR or AMT already performs near-perfectly. Overall Transcription may degrade</a:t>
                      </a:r>
                      <a:endParaRPr sz="1600" u="none" strike="noStrike" cap="none">
                        <a:latin typeface="Times New Roman"/>
                        <a:ea typeface="Times New Roman"/>
                        <a:cs typeface="Times New Roman"/>
                        <a:sym typeface="Times New Roman"/>
                      </a:endParaRPr>
                    </a:p>
                  </a:txBody>
                  <a:tcPr marL="0" marR="0" marT="38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EF7"/>
                    </a:solidFill>
                  </a:tcPr>
                </a:tc>
                <a:extLst>
                  <a:ext uri="{0D108BD9-81ED-4DB2-BD59-A6C34878D82A}">
                    <a16:rowId xmlns:a16="http://schemas.microsoft.com/office/drawing/2014/main" val="10004"/>
                  </a:ext>
                </a:extLst>
              </a:tr>
              <a:tr h="947850">
                <a:tc>
                  <a:txBody>
                    <a:bodyPr/>
                    <a:lstStyle/>
                    <a:p>
                      <a:pPr marL="91440" marR="474980" lvl="0" indent="0" algn="l" rtl="0">
                        <a:lnSpc>
                          <a:spcPct val="100000"/>
                        </a:lnSpc>
                        <a:spcBef>
                          <a:spcPts val="0"/>
                        </a:spcBef>
                        <a:spcAft>
                          <a:spcPts val="0"/>
                        </a:spcAft>
                        <a:buNone/>
                      </a:pPr>
                      <a:r>
                        <a:rPr lang="en-US" sz="1600" b="1">
                          <a:latin typeface="Times New Roman"/>
                          <a:ea typeface="Times New Roman"/>
                          <a:cs typeface="Times New Roman"/>
                          <a:sym typeface="Times New Roman"/>
                        </a:rPr>
                        <a:t>Automatic Piano Music Transcription Using Audio-Visual Features</a:t>
                      </a:r>
                      <a:endParaRPr sz="1600" b="1" u="none" strike="noStrike" cap="none">
                        <a:latin typeface="Times New Roman"/>
                        <a:ea typeface="Times New Roman"/>
                        <a:cs typeface="Times New Roman"/>
                        <a:sym typeface="Times New Roman"/>
                      </a:endParaRPr>
                    </a:p>
                  </a:txBody>
                  <a:tcPr marL="0" marR="0" marT="393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2DEEE"/>
                    </a:solidFill>
                  </a:tcPr>
                </a:tc>
                <a:tc>
                  <a:txBody>
                    <a:bodyPr/>
                    <a:lstStyle/>
                    <a:p>
                      <a:pPr marL="91440" marR="368300" lvl="0" indent="0" algn="just" rtl="0">
                        <a:lnSpc>
                          <a:spcPct val="100000"/>
                        </a:lnSpc>
                        <a:spcBef>
                          <a:spcPts val="0"/>
                        </a:spcBef>
                        <a:spcAft>
                          <a:spcPts val="0"/>
                        </a:spcAft>
                        <a:buNone/>
                      </a:pPr>
                      <a:r>
                        <a:rPr lang="en-US" sz="1600">
                          <a:latin typeface="Times New Roman"/>
                          <a:ea typeface="Times New Roman"/>
                          <a:cs typeface="Times New Roman"/>
                          <a:sym typeface="Times New Roman"/>
                        </a:rPr>
                        <a:t>This research uses audio-visual features to improve piano music transcription accuracy by 12.69%, surpassing audio-only systems.</a:t>
                      </a:r>
                      <a:endParaRPr sz="1600" u="none" strike="noStrike" cap="none">
                        <a:latin typeface="Times New Roman"/>
                        <a:ea typeface="Times New Roman"/>
                        <a:cs typeface="Times New Roman"/>
                        <a:sym typeface="Times New Roman"/>
                      </a:endParaRPr>
                    </a:p>
                  </a:txBody>
                  <a:tcPr marL="0" marR="0" marT="393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2DEEE"/>
                    </a:solidFill>
                  </a:tcPr>
                </a:tc>
                <a:tc>
                  <a:txBody>
                    <a:bodyPr/>
                    <a:lstStyle/>
                    <a:p>
                      <a:pPr marL="0" lvl="0" indent="0" algn="l" rtl="0">
                        <a:lnSpc>
                          <a:spcPct val="115000"/>
                        </a:lnSpc>
                        <a:spcBef>
                          <a:spcPts val="1200"/>
                        </a:spcBef>
                        <a:spcAft>
                          <a:spcPts val="0"/>
                        </a:spcAft>
                        <a:buClr>
                          <a:schemeClr val="dk1"/>
                        </a:buClr>
                        <a:buSzPts val="1100"/>
                        <a:buFont typeface="Arial"/>
                        <a:buNone/>
                      </a:pPr>
                      <a:r>
                        <a:rPr lang="en-US" sz="1600">
                          <a:latin typeface="Times New Roman"/>
                          <a:ea typeface="Times New Roman"/>
                          <a:cs typeface="Times New Roman"/>
                          <a:sym typeface="Times New Roman"/>
                        </a:rPr>
                        <a:t>The system's dependency on specialized equipment, like an overhead camera, limits its practicality for general use</a:t>
                      </a:r>
                      <a:endParaRPr sz="1600">
                        <a:latin typeface="Times New Roman"/>
                        <a:ea typeface="Times New Roman"/>
                        <a:cs typeface="Times New Roman"/>
                        <a:sym typeface="Times New Roman"/>
                      </a:endParaRPr>
                    </a:p>
                    <a:p>
                      <a:pPr marL="92075" marR="0" lvl="0" indent="0" algn="l" rtl="0">
                        <a:lnSpc>
                          <a:spcPct val="100000"/>
                        </a:lnSpc>
                        <a:spcBef>
                          <a:spcPts val="1200"/>
                        </a:spcBef>
                        <a:spcAft>
                          <a:spcPts val="0"/>
                        </a:spcAft>
                        <a:buNone/>
                      </a:pPr>
                      <a:endParaRPr sz="1600">
                        <a:latin typeface="Times New Roman"/>
                        <a:ea typeface="Times New Roman"/>
                        <a:cs typeface="Times New Roman"/>
                        <a:sym typeface="Times New Roman"/>
                      </a:endParaRPr>
                    </a:p>
                  </a:txBody>
                  <a:tcPr marL="0" marR="0" marT="393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2DEEE"/>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381625" y="159625"/>
            <a:ext cx="11092200" cy="6774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b="1"/>
              <a:t>MODULE</a:t>
            </a:r>
            <a:endParaRPr b="1"/>
          </a:p>
        </p:txBody>
      </p:sp>
      <p:sp>
        <p:nvSpPr>
          <p:cNvPr id="92" name="Google Shape;92;p14"/>
          <p:cNvSpPr txBox="1">
            <a:spLocks noGrp="1"/>
          </p:cNvSpPr>
          <p:nvPr>
            <p:ph type="body" idx="1"/>
          </p:nvPr>
        </p:nvSpPr>
        <p:spPr>
          <a:xfrm>
            <a:off x="515425" y="1335425"/>
            <a:ext cx="12141000" cy="4448400"/>
          </a:xfrm>
          <a:prstGeom prst="rect">
            <a:avLst/>
          </a:prstGeom>
        </p:spPr>
        <p:txBody>
          <a:bodyPr spcFirstLastPara="1" wrap="square" lIns="0" tIns="0" rIns="0" bIns="0" anchor="t" anchorCtr="0">
            <a:spAutoFit/>
          </a:bodyPr>
          <a:lstStyle/>
          <a:p>
            <a:pPr marL="457200" lvl="0" indent="-419100" algn="l" rtl="0">
              <a:lnSpc>
                <a:spcPct val="150000"/>
              </a:lnSpc>
              <a:spcBef>
                <a:spcPts val="1200"/>
              </a:spcBef>
              <a:spcAft>
                <a:spcPts val="0"/>
              </a:spcAft>
              <a:buClr>
                <a:schemeClr val="dk1"/>
              </a:buClr>
              <a:buSzPts val="3000"/>
              <a:buChar char="➢"/>
            </a:pPr>
            <a:r>
              <a:rPr lang="en-US" sz="3000" b="1">
                <a:latin typeface="Arial"/>
                <a:ea typeface="Arial"/>
                <a:cs typeface="Arial"/>
                <a:sym typeface="Arial"/>
              </a:rPr>
              <a:t>MODULE 1: </a:t>
            </a:r>
            <a:r>
              <a:rPr lang="en-US" sz="3000">
                <a:latin typeface="Arial"/>
                <a:ea typeface="Arial"/>
                <a:cs typeface="Arial"/>
                <a:sym typeface="Arial"/>
              </a:rPr>
              <a:t>DATA PREPROCESSING AND DATA SPLITTING</a:t>
            </a:r>
            <a:endParaRPr sz="3000">
              <a:latin typeface="Arial"/>
              <a:ea typeface="Arial"/>
              <a:cs typeface="Arial"/>
              <a:sym typeface="Arial"/>
            </a:endParaRPr>
          </a:p>
          <a:p>
            <a:pPr marL="457200" lvl="0" indent="-419100" algn="l" rtl="0">
              <a:lnSpc>
                <a:spcPct val="150000"/>
              </a:lnSpc>
              <a:spcBef>
                <a:spcPts val="0"/>
              </a:spcBef>
              <a:spcAft>
                <a:spcPts val="0"/>
              </a:spcAft>
              <a:buClr>
                <a:schemeClr val="dk1"/>
              </a:buClr>
              <a:buSzPts val="3000"/>
              <a:buChar char="➢"/>
            </a:pPr>
            <a:r>
              <a:rPr lang="en-US" sz="3000" b="1">
                <a:latin typeface="Arial"/>
                <a:ea typeface="Arial"/>
                <a:cs typeface="Arial"/>
                <a:sym typeface="Arial"/>
              </a:rPr>
              <a:t>MODULE 2: </a:t>
            </a:r>
            <a:r>
              <a:rPr lang="en-US" sz="3000">
                <a:latin typeface="Arial"/>
                <a:ea typeface="Arial"/>
                <a:cs typeface="Arial"/>
                <a:sym typeface="Arial"/>
              </a:rPr>
              <a:t>FEATURE LEARNING USING CNN + LSTM</a:t>
            </a:r>
            <a:r>
              <a:rPr lang="en-US" sz="3000" b="1">
                <a:latin typeface="Arial"/>
                <a:ea typeface="Arial"/>
                <a:cs typeface="Arial"/>
                <a:sym typeface="Arial"/>
              </a:rPr>
              <a:t> </a:t>
            </a:r>
            <a:endParaRPr sz="3000" b="1">
              <a:latin typeface="Arial"/>
              <a:ea typeface="Arial"/>
              <a:cs typeface="Arial"/>
              <a:sym typeface="Arial"/>
            </a:endParaRPr>
          </a:p>
          <a:p>
            <a:pPr marL="457200" lvl="0" indent="-419100" algn="l" rtl="0">
              <a:lnSpc>
                <a:spcPct val="150000"/>
              </a:lnSpc>
              <a:spcBef>
                <a:spcPts val="0"/>
              </a:spcBef>
              <a:spcAft>
                <a:spcPts val="0"/>
              </a:spcAft>
              <a:buClr>
                <a:schemeClr val="dk1"/>
              </a:buClr>
              <a:buSzPts val="3000"/>
              <a:buChar char="➢"/>
            </a:pPr>
            <a:r>
              <a:rPr lang="en-US" sz="3000" b="1">
                <a:latin typeface="Arial"/>
                <a:ea typeface="Arial"/>
                <a:cs typeface="Arial"/>
                <a:sym typeface="Arial"/>
              </a:rPr>
              <a:t>MODULE 3: </a:t>
            </a:r>
            <a:r>
              <a:rPr lang="en-US" sz="3000">
                <a:latin typeface="Arial"/>
                <a:ea typeface="Arial"/>
                <a:cs typeface="Arial"/>
                <a:sym typeface="Arial"/>
              </a:rPr>
              <a:t>LABEL LEARNING USING GCN</a:t>
            </a:r>
            <a:endParaRPr sz="3000">
              <a:latin typeface="Arial"/>
              <a:ea typeface="Arial"/>
              <a:cs typeface="Arial"/>
              <a:sym typeface="Arial"/>
            </a:endParaRPr>
          </a:p>
          <a:p>
            <a:pPr marL="457200" lvl="0" indent="-419100" algn="l" rtl="0">
              <a:lnSpc>
                <a:spcPct val="150000"/>
              </a:lnSpc>
              <a:spcBef>
                <a:spcPts val="0"/>
              </a:spcBef>
              <a:spcAft>
                <a:spcPts val="0"/>
              </a:spcAft>
              <a:buClr>
                <a:schemeClr val="dk1"/>
              </a:buClr>
              <a:buSzPts val="3000"/>
              <a:buChar char="➢"/>
            </a:pPr>
            <a:r>
              <a:rPr lang="en-US" sz="3000" b="1">
                <a:latin typeface="Arial"/>
                <a:ea typeface="Arial"/>
                <a:cs typeface="Arial"/>
                <a:sym typeface="Arial"/>
              </a:rPr>
              <a:t>MODULE 4: </a:t>
            </a:r>
            <a:r>
              <a:rPr lang="en-US" sz="3000">
                <a:latin typeface="Arial"/>
                <a:ea typeface="Arial"/>
                <a:cs typeface="Arial"/>
                <a:sym typeface="Arial"/>
              </a:rPr>
              <a:t>RESULTS AND OBSERVATION (so far)</a:t>
            </a:r>
            <a:endParaRPr sz="3000">
              <a:latin typeface="Arial"/>
              <a:ea typeface="Arial"/>
              <a:cs typeface="Arial"/>
              <a:sym typeface="Arial"/>
            </a:endParaRPr>
          </a:p>
          <a:p>
            <a:pPr marL="457200" lvl="0" indent="-419100" algn="l" rtl="0">
              <a:lnSpc>
                <a:spcPct val="150000"/>
              </a:lnSpc>
              <a:spcBef>
                <a:spcPts val="0"/>
              </a:spcBef>
              <a:spcAft>
                <a:spcPts val="0"/>
              </a:spcAft>
              <a:buClr>
                <a:schemeClr val="dk1"/>
              </a:buClr>
              <a:buSzPts val="3000"/>
              <a:buChar char="➢"/>
            </a:pPr>
            <a:r>
              <a:rPr lang="en-US" sz="3000" b="1">
                <a:latin typeface="Arial"/>
                <a:ea typeface="Arial"/>
                <a:cs typeface="Arial"/>
                <a:sym typeface="Arial"/>
              </a:rPr>
              <a:t>MODULE 5: </a:t>
            </a:r>
            <a:r>
              <a:rPr lang="en-US" sz="3000">
                <a:latin typeface="Arial"/>
                <a:ea typeface="Arial"/>
                <a:cs typeface="Arial"/>
                <a:sym typeface="Arial"/>
              </a:rPr>
              <a:t>DEPLOYMENT</a:t>
            </a:r>
            <a:endParaRPr sz="3000">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466875" y="249000"/>
            <a:ext cx="105231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400" b="1"/>
              <a:t>MODULE 1: DATA PREPROCESSING </a:t>
            </a:r>
            <a:endParaRPr sz="4400" b="1"/>
          </a:p>
        </p:txBody>
      </p:sp>
      <p:sp>
        <p:nvSpPr>
          <p:cNvPr id="98" name="Google Shape;98;p15"/>
          <p:cNvSpPr txBox="1"/>
          <p:nvPr/>
        </p:nvSpPr>
        <p:spPr>
          <a:xfrm>
            <a:off x="692775" y="1241450"/>
            <a:ext cx="10297200" cy="53565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As per the dataset we have incorporated into our project (Maestro v3), the categorical X attribute consists of .wav audio files.</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To enhance performance of our model, it is required to convert the .wav files into its corresponding mel-spectrograms which is achieved using the librosa module of python.</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A mel spectrogram is a visual representation of an audio signal's frequency content over time, using the mel scale on the y-axis and decibel scale for amplitude, making it more aligned with human auditory perception.</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The mel-spectrogram consists of the frequency (in hz) in y-axis and time in x-axis (in s) and also the sound-level (in db) is depicted as a third parameter with variation in colors.</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Mel spectrograms provide an estimate of the short-term, time-localized frequency content of an audio signal, making them useful for analyzing how audio patterns change over short intervals of time.</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44F7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2427</Words>
  <Application>Microsoft Office PowerPoint</Application>
  <PresentationFormat>Widescreen</PresentationFormat>
  <Paragraphs>183</Paragraphs>
  <Slides>49</Slides>
  <Notes>46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Times New Roman</vt:lpstr>
      <vt:lpstr>Office Theme</vt:lpstr>
      <vt:lpstr>PowerPoint Presentation</vt:lpstr>
      <vt:lpstr>PowerPoint Presentation</vt:lpstr>
      <vt:lpstr>PowerPoint Presentation</vt:lpstr>
      <vt:lpstr>BASE PAPER</vt:lpstr>
      <vt:lpstr>To design an Automatic Music Transcription (AMT) system that accurately converts complex polyphonic audio signals into symbolic music representations by capturing note interdependencies and temporal dynamics. To deploy the model as a back-end in an user-friendly    web application.</vt:lpstr>
      <vt:lpstr>ABSTRACT</vt:lpstr>
      <vt:lpstr>LITERATURE SURVEY</vt:lpstr>
      <vt:lpstr>MODULE</vt:lpstr>
      <vt:lpstr>PowerPoint Presentation</vt:lpstr>
      <vt:lpstr>PowerPoint Presentation</vt:lpstr>
      <vt:lpstr>PowerPoint Presentation</vt:lpstr>
      <vt:lpstr>PowerPoint Presentation</vt:lpstr>
      <vt:lpstr>PowerPoint Presentation</vt:lpstr>
      <vt:lpstr>MODULE 1: DATA PREPROCESSING </vt:lpstr>
      <vt:lpstr>MODULE 1: DATA SPLITTING</vt:lpstr>
      <vt:lpstr>PowerPoint Presentation</vt:lpstr>
      <vt:lpstr>MODULE 1: DATA VISUALIZATION</vt:lpstr>
      <vt:lpstr>MODULE 1: DATA VISUALIZATION</vt:lpstr>
      <vt:lpstr>MODULE 1: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SYSTEM</vt:lpstr>
      <vt:lpstr>PowerPoint Presentation</vt:lpstr>
      <vt:lpstr>MODULE 2: FEATURE LEARNING CNN + LSTM</vt:lpstr>
      <vt:lpstr>PowerPoint Presentation</vt:lpstr>
      <vt:lpstr>PowerPoint Presentation</vt:lpstr>
      <vt:lpstr>MODULE 3: LABEL LEARNING USING GCN</vt:lpstr>
      <vt:lpstr>MODULE 3: Training Model </vt:lpstr>
      <vt:lpstr>PowerPoint Presentation</vt:lpstr>
      <vt:lpstr>MODULE 4: RESULTS </vt:lpstr>
      <vt:lpstr>MODULE 4: RESULTS </vt:lpstr>
      <vt:lpstr>MODULE 4: RESULTS</vt:lpstr>
      <vt:lpstr>MODULE 4: RESULTS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Sambath</dc:creator>
  <cp:lastModifiedBy>Sambath Kumar</cp:lastModifiedBy>
  <cp:revision>2</cp:revision>
  <dcterms:modified xsi:type="dcterms:W3CDTF">2025-05-23T02:27:41Z</dcterms:modified>
</cp:coreProperties>
</file>